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59" r:id="rId4"/>
  </p:sldMasterIdLst>
  <p:notesMasterIdLst>
    <p:notesMasterId r:id="rId51"/>
  </p:notesMasterIdLst>
  <p:sldIdLst>
    <p:sldId id="262" r:id="rId5"/>
    <p:sldId id="317" r:id="rId6"/>
    <p:sldId id="318" r:id="rId7"/>
    <p:sldId id="258" r:id="rId8"/>
    <p:sldId id="305" r:id="rId9"/>
    <p:sldId id="293" r:id="rId10"/>
    <p:sldId id="307" r:id="rId11"/>
    <p:sldId id="306" r:id="rId12"/>
    <p:sldId id="310" r:id="rId13"/>
    <p:sldId id="264" r:id="rId14"/>
    <p:sldId id="308" r:id="rId15"/>
    <p:sldId id="265" r:id="rId16"/>
    <p:sldId id="294" r:id="rId17"/>
    <p:sldId id="313" r:id="rId18"/>
    <p:sldId id="314" r:id="rId19"/>
    <p:sldId id="312" r:id="rId20"/>
    <p:sldId id="319" r:id="rId21"/>
    <p:sldId id="311" r:id="rId22"/>
    <p:sldId id="295" r:id="rId23"/>
    <p:sldId id="267" r:id="rId24"/>
    <p:sldId id="268" r:id="rId25"/>
    <p:sldId id="301" r:id="rId26"/>
    <p:sldId id="266" r:id="rId27"/>
    <p:sldId id="269" r:id="rId28"/>
    <p:sldId id="270" r:id="rId29"/>
    <p:sldId id="271" r:id="rId30"/>
    <p:sldId id="296" r:id="rId31"/>
    <p:sldId id="273" r:id="rId32"/>
    <p:sldId id="302" r:id="rId33"/>
    <p:sldId id="275" r:id="rId34"/>
    <p:sldId id="297" r:id="rId35"/>
    <p:sldId id="298" r:id="rId36"/>
    <p:sldId id="315" r:id="rId37"/>
    <p:sldId id="277" r:id="rId38"/>
    <p:sldId id="282" r:id="rId39"/>
    <p:sldId id="283" r:id="rId40"/>
    <p:sldId id="284" r:id="rId41"/>
    <p:sldId id="285" r:id="rId42"/>
    <p:sldId id="286" r:id="rId43"/>
    <p:sldId id="316" r:id="rId44"/>
    <p:sldId id="303" r:id="rId45"/>
    <p:sldId id="299" r:id="rId46"/>
    <p:sldId id="323" r:id="rId47"/>
    <p:sldId id="320" r:id="rId48"/>
    <p:sldId id="321" r:id="rId49"/>
    <p:sldId id="304" r:id="rId50"/>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768A9"/>
    <a:srgbClr val="216498"/>
    <a:srgbClr val="0B213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205"/>
    <p:restoredTop sz="94719"/>
  </p:normalViewPr>
  <p:slideViewPr>
    <p:cSldViewPr snapToGrid="0">
      <p:cViewPr varScale="1">
        <p:scale>
          <a:sx n="127" d="100"/>
          <a:sy n="127" d="100"/>
        </p:scale>
        <p:origin x="245" y="9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viewProps" Target="viewProps.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2b4b5db3217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2b4b5db3217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927489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868b5e5c91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868b5e5c91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8942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868b5e5c91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868b5e5c91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703140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868b5e5c91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868b5e5c91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516699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868b5e5c91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868b5e5c91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541857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868b5e5c91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868b5e5c91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538881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868b5e5c91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868b5e5c91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663008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868b5e5c91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868b5e5c91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344452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868b5e5c91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868b5e5c91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798247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868b5e5c91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868b5e5c91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807489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868b5e5c91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868b5e5c91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915034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868b5e5c91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868b5e5c91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868b5e5c91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868b5e5c91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075720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868b5e5c91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868b5e5c91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9284534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868b5e5c91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868b5e5c91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7148584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868b5e5c91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868b5e5c91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1150337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868b5e5c91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868b5e5c91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9615946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868b5e5c91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868b5e5c91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6908157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868b5e5c91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868b5e5c91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1824096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868b5e5c91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868b5e5c91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8614265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868b5e5c91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868b5e5c91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9875859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868b5e5c91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868b5e5c91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325621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868b5e5c91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868b5e5c91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3596869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868b5e5c91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868b5e5c91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798323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868b5e5c91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868b5e5c91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5701725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868b5e5c91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868b5e5c91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3811901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868b5e5c91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868b5e5c91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3366158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868b5e5c91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868b5e5c91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0367633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868b5e5c91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868b5e5c91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9188368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868b5e5c91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868b5e5c91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824645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868b5e5c91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868b5e5c91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9209631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868b5e5c91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868b5e5c91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000824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868b5e5c91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868b5e5c91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945480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868b5e5c91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868b5e5c91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868b5e5c91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868b5e5c91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295437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868b5e5c91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868b5e5c91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2826758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868b5e5c91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868b5e5c91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4749503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868b5e5c91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868b5e5c91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0727224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868b5e5c91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868b5e5c91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6326022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868b5e5c91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868b5e5c91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263590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868b5e5c91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868b5e5c91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166960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868b5e5c91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868b5e5c91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861804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868b5e5c91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868b5e5c91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282237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868b5e5c91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868b5e5c91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891087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868b5e5c91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868b5e5c91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767073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868b5e5c91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868b5e5c91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420934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userDrawn="1">
  <p:cSld name="TITLE">
    <p:spTree>
      <p:nvGrpSpPr>
        <p:cNvPr id="1" name="Shape 9"/>
        <p:cNvGrpSpPr/>
        <p:nvPr/>
      </p:nvGrpSpPr>
      <p:grpSpPr>
        <a:xfrm>
          <a:off x="0" y="0"/>
          <a:ext cx="0" cy="0"/>
          <a:chOff x="0" y="0"/>
          <a:chExt cx="0" cy="0"/>
        </a:xfrm>
      </p:grpSpPr>
    </p:spTree>
  </p:cSld>
  <p:clrMapOvr>
    <a:masterClrMapping/>
  </p:clrMapOvr>
  <p:hf sldNum="0" hdr="0" dt="0"/>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Tree>
  </p:cSld>
  <p:clrMapOvr>
    <a:masterClrMapping/>
  </p:clrMapOvr>
  <p:hf sldNum="0" hdr="0" dt="0"/>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dirty="0"/>
          </a:p>
        </p:txBody>
      </p:sp>
    </p:spTree>
  </p:cSld>
  <p:clrMapOvr>
    <a:masterClrMapping/>
  </p:clrMapOvr>
  <p:hf sldNum="0" hdr="0" dt="0"/>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Tree>
  </p:cSld>
  <p:clrMapOvr>
    <a:masterClrMapping/>
  </p:clrMapOvr>
  <p:hf sldNum="0" hdr="0" dt="0"/>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Tree>
  </p:cSld>
  <p:clrMapOvr>
    <a:masterClrMapping/>
  </p:clrMapOvr>
  <p:hf sldNum="0" hdr="0" dt="0"/>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Tree>
  </p:cSld>
  <p:clrMapOvr>
    <a:masterClrMapping/>
  </p:clrMapOvr>
  <p:hf sldNum="0" hdr="0" dt="0"/>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hf sldNum="0" hdr="0" dt="0"/>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Tree>
  </p:cSld>
  <p:clrMapOvr>
    <a:masterClrMapping/>
  </p:clrMapOvr>
  <p:hf sldNum="0" hdr="0" dt="0"/>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Tree>
  </p:cSld>
  <p:clrMapOvr>
    <a:masterClrMapping/>
  </p:clrMapOvr>
  <p:hf sldNum="0" hdr="0" dt="0"/>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Tree>
  </p:cSld>
  <p:clrMapOvr>
    <a:masterClrMapping/>
  </p:clrMapOvr>
  <p:hf sldNum="0" hd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hyperlink" Target="https://centres.clarin.eu/"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hyperlink" Target="https://lindat.cz/" TargetMode="Externa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hyperlink" Target="https://www.clarin.ac.uk/" TargetMode="External"/><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3.png"/><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hyperlink" Target="https://www.clarin.eu/fair" TargetMode="External"/><Relationship Id="rId4" Type="http://schemas.openxmlformats.org/officeDocument/2006/relationships/hyperlink" Target="https://www.clarin.eu/content/clarin-concept-registry"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8" Type="http://schemas.openxmlformats.org/officeDocument/2006/relationships/hyperlink" Target="https://diptext-kc.clarin-it.it/" TargetMode="External"/><Relationship Id="rId3" Type="http://schemas.openxmlformats.org/officeDocument/2006/relationships/image" Target="../media/image4.png"/><Relationship Id="rId7" Type="http://schemas.openxmlformats.org/officeDocument/2006/relationships/hyperlink" Target="https://cmc-corpora.org/ckcmc/"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hyperlink" Target="https://clarin.eurac.edu/" TargetMode="External"/><Relationship Id="rId5" Type="http://schemas.openxmlformats.org/officeDocument/2006/relationships/hyperlink" Target="https://www.clarin.eu/content/clarin-centres" TargetMode="External"/><Relationship Id="rId10" Type="http://schemas.openxmlformats.org/officeDocument/2006/relationships/image" Target="../media/image3.png"/><Relationship Id="rId4" Type="http://schemas.openxmlformats.org/officeDocument/2006/relationships/hyperlink" Target="https://ilc4clarin.ilc.cnr.it/" TargetMode="External"/><Relationship Id="rId9" Type="http://schemas.openxmlformats.org/officeDocument/2006/relationships/image" Target="../media/image2.png"/></Relationships>
</file>

<file path=ppt/slides/_rels/slide2.xml.rels><?xml version="1.0" encoding="UTF-8" standalone="yes"?>
<Relationships xmlns="http://schemas.openxmlformats.org/package/2006/relationships"><Relationship Id="rId8" Type="http://schemas.openxmlformats.org/officeDocument/2006/relationships/hyperlink" Target="https://www.clarin.eu/" TargetMode="External"/><Relationship Id="rId3" Type="http://schemas.openxmlformats.org/officeDocument/2006/relationships/image" Target="../media/image4.png"/><Relationship Id="rId7" Type="http://schemas.openxmlformats.org/officeDocument/2006/relationships/hyperlink" Target="https://doi.org/10.5281/zenodo.8114407"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hyperlink" Target="https://creativecommons.org/licenses/by/4.0/" TargetMode="External"/><Relationship Id="rId11" Type="http://schemas.openxmlformats.org/officeDocument/2006/relationships/image" Target="../media/image3.png"/><Relationship Id="rId5" Type="http://schemas.openxmlformats.org/officeDocument/2006/relationships/hyperlink" Target="https://upskillsproject.eu/project/standards_repositories/" TargetMode="External"/><Relationship Id="rId10" Type="http://schemas.openxmlformats.org/officeDocument/2006/relationships/image" Target="../media/image2.png"/><Relationship Id="rId4" Type="http://schemas.openxmlformats.org/officeDocument/2006/relationships/hyperlink" Target="https://upskillsproject.eu/" TargetMode="External"/><Relationship Id="rId9" Type="http://schemas.openxmlformats.org/officeDocument/2006/relationships/hyperlink" Target="https://creativecommons.org/licenses/by/2.0/deed.en" TargetMode="External"/></Relationships>
</file>

<file path=ppt/slides/_rels/slide20.xml.rels><?xml version="1.0" encoding="UTF-8" standalone="yes"?>
<Relationships xmlns="http://schemas.openxmlformats.org/package/2006/relationships"><Relationship Id="rId8" Type="http://schemas.openxmlformats.org/officeDocument/2006/relationships/hyperlink" Target="https://operas-eu.org/" TargetMode="External"/><Relationship Id="rId3" Type="http://schemas.openxmlformats.org/officeDocument/2006/relationships/image" Target="../media/image4.png"/><Relationship Id="rId7" Type="http://schemas.openxmlformats.org/officeDocument/2006/relationships/hyperlink" Target="https://www.e-rihs.it/chi-siamo/about/"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hyperlink" Target="https://www.dariah.eu/about/dariah-in-nutshell/" TargetMode="External"/><Relationship Id="rId5" Type="http://schemas.openxmlformats.org/officeDocument/2006/relationships/hyperlink" Target="https://www.clarin.eu/" TargetMode="External"/><Relationship Id="rId10" Type="http://schemas.openxmlformats.org/officeDocument/2006/relationships/image" Target="../media/image3.png"/><Relationship Id="rId4" Type="http://schemas.openxmlformats.org/officeDocument/2006/relationships/hyperlink" Target="https://www.h2iosc.cnr.it/home/" TargetMode="External"/><Relationship Id="rId9" Type="http://schemas.openxmlformats.org/officeDocument/2006/relationships/image" Target="../media/image2.png"/></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3.png"/><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19.jpeg"/><Relationship Id="rId5" Type="http://schemas.openxmlformats.org/officeDocument/2006/relationships/image" Target="../media/image3.png"/><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8" Type="http://schemas.openxmlformats.org/officeDocument/2006/relationships/hyperlink" Target="https://collections.clarin.eu/public?0" TargetMode="External"/><Relationship Id="rId3" Type="http://schemas.openxmlformats.org/officeDocument/2006/relationships/image" Target="../media/image4.png"/><Relationship Id="rId7" Type="http://schemas.openxmlformats.org/officeDocument/2006/relationships/hyperlink" Target="https://switchboard.clarin.eu/"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hyperlink" Target="https://contentsearch.clarin.eu/" TargetMode="External"/><Relationship Id="rId5" Type="http://schemas.openxmlformats.org/officeDocument/2006/relationships/hyperlink" Target="https://vlo.clarin.eu/;jsessionid=8002540079420158780568CF6BCB967A?0" TargetMode="External"/><Relationship Id="rId10" Type="http://schemas.openxmlformats.org/officeDocument/2006/relationships/image" Target="../media/image3.png"/><Relationship Id="rId4" Type="http://schemas.openxmlformats.org/officeDocument/2006/relationships/hyperlink" Target="https://www.clarin.eu/content/depositing-services" TargetMode="External"/><Relationship Id="rId9" Type="http://schemas.openxmlformats.org/officeDocument/2006/relationships/image" Target="../media/image2.png"/></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hyperlink" Target="https://discovery.clarin.eu/"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20.png"/></Relationships>
</file>

<file path=ppt/slides/_rels/slide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3.png"/><Relationship Id="rId4" Type="http://schemas.openxmlformats.org/officeDocument/2006/relationships/image" Target="../media/image2.png"/></Relationships>
</file>

<file path=ppt/slides/_rels/slide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29.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3.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hyperlink" Target="https://standards.clarin.eu/sis/" TargetMode="External"/><Relationship Id="rId4" Type="http://schemas.openxmlformats.org/officeDocument/2006/relationships/hyperlink" Target="https://www.clarin.eu/content/depositing-services"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4.png"/><Relationship Id="rId7" Type="http://schemas.openxmlformats.org/officeDocument/2006/relationships/image" Target="../media/image2.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hyperlink" Target="https://amt.coretrustseal.org/certificates" TargetMode="External"/><Relationship Id="rId5" Type="http://schemas.openxmlformats.org/officeDocument/2006/relationships/hyperlink" Target="https://ilc4clarin.ilc.cnr.it/" TargetMode="External"/><Relationship Id="rId4" Type="http://schemas.openxmlformats.org/officeDocument/2006/relationships/hyperlink" Target="https://www.ilc.cnr.it/en/"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3.png"/><Relationship Id="rId4" Type="http://schemas.openxmlformats.org/officeDocument/2006/relationships/image" Target="../media/image2.png"/></Relationships>
</file>

<file path=ppt/slides/_rels/slide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3.png"/><Relationship Id="rId4" Type="http://schemas.openxmlformats.org/officeDocument/2006/relationships/image" Target="../media/image2.png"/></Relationships>
</file>

<file path=ppt/slides/_rels/slide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hyperlink" Target="https://vlo.clarin.eu/;jsessionid=2860688B6BACF0605050EEAB9F3CDA35?0"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hyperlink" Target="https://contentsearch.clarin.eu/"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hyperlink" Target="https://www.clarin.eu/resource-families"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hyperlink" Target="https://switchboard.clarin.eu/"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hyperlink" Target="https://collections.clarin.eu/public?0"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hyperlink" Target="https://www.oecd.org/sti/inno/open-science.htm" TargetMode="External"/><Relationship Id="rId4" Type="http://schemas.openxmlformats.org/officeDocument/2006/relationships/hyperlink" Target="https://op.europa.eu/en/publication-detail/-/publication/3213b335-1cbc-11e6-ba9a-01aa75ed71a1"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0.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4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4.png"/><Relationship Id="rId7" Type="http://schemas.openxmlformats.org/officeDocument/2006/relationships/image" Target="../media/image2.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hyperlink" Target="https://www.clarin.eu/Tour-de-CLARIN" TargetMode="External"/><Relationship Id="rId5" Type="http://schemas.openxmlformats.org/officeDocument/2006/relationships/hyperlink" Target="https://www.clarin.eu/content/knowledge-centres" TargetMode="External"/><Relationship Id="rId4" Type="http://schemas.openxmlformats.org/officeDocument/2006/relationships/hyperlink" Target="https://www.clarin.eu/content/knowledge-infrastructure" TargetMode="External"/></Relationships>
</file>

<file path=ppt/slides/_rels/slide4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4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hyperlink" Target="https://diptext-kc.clarin-it.it/helpdesk/" TargetMode="External"/><Relationship Id="rId4" Type="http://schemas.openxmlformats.org/officeDocument/2006/relationships/image" Target="../media/image25.png"/></Relationships>
</file>

<file path=ppt/slides/_rels/slide4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4.xml"/><Relationship Id="rId1" Type="http://schemas.openxmlformats.org/officeDocument/2006/relationships/slideLayout" Target="../slideLayouts/slideLayout2.xml"/><Relationship Id="rId5" Type="http://schemas.openxmlformats.org/officeDocument/2006/relationships/hyperlink" Target="https://www.clarin.eu/content/learning-hub" TargetMode="External"/><Relationship Id="rId4" Type="http://schemas.openxmlformats.org/officeDocument/2006/relationships/image" Target="../media/image26.png"/></Relationships>
</file>

<file path=ppt/slides/_rels/slide45.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3.png"/><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hyperlink" Target="https://www.clarin.eu/content/clarin-cafe" TargetMode="External"/><Relationship Id="rId4" Type="http://schemas.openxmlformats.org/officeDocument/2006/relationships/hyperlink" Target="https://www.clarin.eu/content/clarin-newsflash" TargetMode="External"/></Relationships>
</file>

<file path=ppt/slides/_rels/slide46.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3.png"/><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hyperlink" Target="https://centres.clarin.eu/centre/34" TargetMode="External"/><Relationship Id="rId4" Type="http://schemas.openxmlformats.org/officeDocument/2006/relationships/hyperlink" Target="https://www.clarin-it.it/it/contact"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3.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hyperlink" Target="https://www.go-fair.org/fair-principles/" TargetMode="Externa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hyperlink" Target="https://www.openaire.eu/what-is-a-data-management-plan"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4.png"/><Relationship Id="rId7"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hyperlink" Target="https://www.clarin.eu/" TargetMode="External"/><Relationship Id="rId9"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idx="4294967295"/>
          </p:nvPr>
        </p:nvSpPr>
        <p:spPr>
          <a:xfrm>
            <a:off x="395207" y="1491890"/>
            <a:ext cx="8366759" cy="654198"/>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sz="3200" b="1" dirty="0">
                <a:solidFill>
                  <a:srgbClr val="216498"/>
                </a:solidFill>
                <a:latin typeface="+mj-lt"/>
                <a:ea typeface="Source Sans Pro"/>
                <a:cs typeface="Source Sans Pro"/>
                <a:sym typeface="Source Sans Pro"/>
              </a:rPr>
              <a:t>CLARIN ERIC and CLARIN-IT</a:t>
            </a:r>
            <a:endParaRPr sz="3200" b="1" dirty="0">
              <a:solidFill>
                <a:srgbClr val="216498"/>
              </a:solidFill>
              <a:latin typeface="+mj-lt"/>
              <a:ea typeface="Source Sans Pro"/>
              <a:cs typeface="Source Sans Pro"/>
              <a:sym typeface="Source Sans Pro"/>
            </a:endParaRPr>
          </a:p>
        </p:txBody>
      </p:sp>
      <p:sp>
        <p:nvSpPr>
          <p:cNvPr id="55" name="Google Shape;55;p13"/>
          <p:cNvSpPr txBox="1">
            <a:spLocks noGrp="1"/>
          </p:cNvSpPr>
          <p:nvPr>
            <p:ph type="subTitle" idx="4294967295"/>
          </p:nvPr>
        </p:nvSpPr>
        <p:spPr>
          <a:xfrm>
            <a:off x="5346723" y="3284790"/>
            <a:ext cx="2916936" cy="844714"/>
          </a:xfrm>
          <a:prstGeom prst="rect">
            <a:avLst/>
          </a:prstGeom>
        </p:spPr>
        <p:txBody>
          <a:bodyPr spcFirstLastPara="1" wrap="square" lIns="91425" tIns="91425" rIns="91425" bIns="91425" anchor="t" anchorCtr="0">
            <a:normAutofit lnSpcReduction="10000"/>
          </a:bodyPr>
          <a:lstStyle/>
          <a:p>
            <a:pPr marL="0" lvl="0" indent="0" algn="r" rtl="0">
              <a:lnSpc>
                <a:spcPct val="80000"/>
              </a:lnSpc>
              <a:spcBef>
                <a:spcPts val="0"/>
              </a:spcBef>
              <a:spcAft>
                <a:spcPts val="0"/>
              </a:spcAft>
              <a:buClr>
                <a:schemeClr val="dk1"/>
              </a:buClr>
              <a:buSzPts val="852"/>
              <a:buFont typeface="Arial"/>
              <a:buNone/>
            </a:pPr>
            <a:r>
              <a:rPr lang="it-IT" sz="2000" dirty="0">
                <a:solidFill>
                  <a:srgbClr val="216498"/>
                </a:solidFill>
                <a:latin typeface="+mn-lt"/>
                <a:ea typeface="Source Sans Pro"/>
                <a:cs typeface="Source Sans Pro"/>
                <a:sym typeface="Source Sans Pro"/>
              </a:rPr>
              <a:t>Francesca Frontini,</a:t>
            </a:r>
          </a:p>
          <a:p>
            <a:pPr marL="0" lvl="0" indent="0" algn="r" rtl="0">
              <a:lnSpc>
                <a:spcPct val="80000"/>
              </a:lnSpc>
              <a:spcBef>
                <a:spcPts val="0"/>
              </a:spcBef>
              <a:spcAft>
                <a:spcPts val="0"/>
              </a:spcAft>
              <a:buClr>
                <a:schemeClr val="dk1"/>
              </a:buClr>
              <a:buSzPts val="852"/>
              <a:buFont typeface="Arial"/>
              <a:buNone/>
            </a:pPr>
            <a:r>
              <a:rPr lang="it-IT" sz="2000" dirty="0">
                <a:solidFill>
                  <a:srgbClr val="216498"/>
                </a:solidFill>
                <a:latin typeface="+mn-lt"/>
                <a:ea typeface="Source Sans Pro"/>
                <a:cs typeface="Source Sans Pro"/>
                <a:sym typeface="Source Sans Pro"/>
              </a:rPr>
              <a:t>Giulia Pedonese</a:t>
            </a:r>
            <a:endParaRPr sz="1600" dirty="0">
              <a:solidFill>
                <a:srgbClr val="216498"/>
              </a:solidFill>
              <a:latin typeface="+mn-lt"/>
              <a:ea typeface="Source Sans Pro"/>
              <a:cs typeface="Source Sans Pro"/>
              <a:sym typeface="Source Sans Pro"/>
            </a:endParaRPr>
          </a:p>
          <a:p>
            <a:pPr marL="0" lvl="0" indent="0" algn="r" rtl="0">
              <a:lnSpc>
                <a:spcPct val="80000"/>
              </a:lnSpc>
              <a:spcBef>
                <a:spcPts val="0"/>
              </a:spcBef>
              <a:spcAft>
                <a:spcPts val="0"/>
              </a:spcAft>
              <a:buSzPts val="852"/>
              <a:buNone/>
            </a:pPr>
            <a:r>
              <a:rPr lang="en-GB" sz="1600" dirty="0">
                <a:solidFill>
                  <a:srgbClr val="216498"/>
                </a:solidFill>
                <a:latin typeface="+mn-lt"/>
                <a:ea typeface="Source Sans Pro"/>
                <a:cs typeface="Source Sans Pro"/>
                <a:sym typeface="Source Sans Pro"/>
              </a:rPr>
              <a:t>27/03/2024</a:t>
            </a:r>
          </a:p>
        </p:txBody>
      </p:sp>
      <p:sp>
        <p:nvSpPr>
          <p:cNvPr id="4" name="Google Shape;54;p13">
            <a:extLst>
              <a:ext uri="{FF2B5EF4-FFF2-40B4-BE49-F238E27FC236}">
                <a16:creationId xmlns:a16="http://schemas.microsoft.com/office/drawing/2014/main" id="{52E95018-7B8F-E007-0804-AE7780FD7BA0}"/>
              </a:ext>
            </a:extLst>
          </p:cNvPr>
          <p:cNvSpPr txBox="1">
            <a:spLocks/>
          </p:cNvSpPr>
          <p:nvPr/>
        </p:nvSpPr>
        <p:spPr>
          <a:xfrm>
            <a:off x="2020651" y="2162186"/>
            <a:ext cx="5115873" cy="95615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r>
              <a:rPr lang="en-GB" sz="2000" i="1" dirty="0">
                <a:solidFill>
                  <a:srgbClr val="216498"/>
                </a:solidFill>
                <a:latin typeface="+mj-lt"/>
                <a:ea typeface="Source Sans Pro"/>
                <a:cs typeface="Source Sans Pro"/>
                <a:sym typeface="Source Sans Pro"/>
              </a:rPr>
              <a:t>CNR - </a:t>
            </a:r>
            <a:r>
              <a:rPr lang="en-GB" sz="2000" i="1" dirty="0" err="1">
                <a:solidFill>
                  <a:srgbClr val="216498"/>
                </a:solidFill>
                <a:latin typeface="+mj-lt"/>
                <a:ea typeface="Source Sans Pro"/>
                <a:cs typeface="Source Sans Pro"/>
                <a:sym typeface="Source Sans Pro"/>
              </a:rPr>
              <a:t>Istituto</a:t>
            </a:r>
            <a:r>
              <a:rPr lang="en-GB" sz="2000" i="1" dirty="0">
                <a:solidFill>
                  <a:srgbClr val="216498"/>
                </a:solidFill>
                <a:latin typeface="+mj-lt"/>
                <a:ea typeface="Source Sans Pro"/>
                <a:cs typeface="Source Sans Pro"/>
                <a:sym typeface="Source Sans Pro"/>
              </a:rPr>
              <a:t> di </a:t>
            </a:r>
            <a:r>
              <a:rPr lang="en-GB" sz="2000" i="1" dirty="0" err="1">
                <a:solidFill>
                  <a:srgbClr val="216498"/>
                </a:solidFill>
                <a:latin typeface="+mj-lt"/>
                <a:ea typeface="Source Sans Pro"/>
                <a:cs typeface="Source Sans Pro"/>
                <a:sym typeface="Source Sans Pro"/>
              </a:rPr>
              <a:t>Linguistica</a:t>
            </a:r>
            <a:r>
              <a:rPr lang="en-GB" sz="2000" i="1" dirty="0">
                <a:solidFill>
                  <a:srgbClr val="216498"/>
                </a:solidFill>
                <a:latin typeface="+mj-lt"/>
                <a:ea typeface="Source Sans Pro"/>
                <a:cs typeface="Source Sans Pro"/>
                <a:sym typeface="Source Sans Pro"/>
              </a:rPr>
              <a:t> </a:t>
            </a:r>
            <a:r>
              <a:rPr lang="en-GB" sz="2000" i="1" dirty="0" err="1">
                <a:solidFill>
                  <a:srgbClr val="216498"/>
                </a:solidFill>
                <a:latin typeface="+mj-lt"/>
                <a:ea typeface="Source Sans Pro"/>
                <a:cs typeface="Source Sans Pro"/>
                <a:sym typeface="Source Sans Pro"/>
              </a:rPr>
              <a:t>Computazionale</a:t>
            </a:r>
            <a:endParaRPr lang="en-GB" sz="2000" i="1" dirty="0">
              <a:solidFill>
                <a:srgbClr val="216498"/>
              </a:solidFill>
              <a:latin typeface="+mj-lt"/>
              <a:ea typeface="Source Sans Pro"/>
              <a:cs typeface="Source Sans Pro"/>
              <a:sym typeface="Source Sans Pro"/>
            </a:endParaRPr>
          </a:p>
        </p:txBody>
      </p:sp>
      <p:pic>
        <p:nvPicPr>
          <p:cNvPr id="10" name="Immagine 9">
            <a:extLst>
              <a:ext uri="{FF2B5EF4-FFF2-40B4-BE49-F238E27FC236}">
                <a16:creationId xmlns:a16="http://schemas.microsoft.com/office/drawing/2014/main" id="{6DE361AC-4F47-4CF7-9C33-B3A1F0A73B61}"/>
              </a:ext>
            </a:extLst>
          </p:cNvPr>
          <p:cNvPicPr>
            <a:picLocks noChangeAspect="1"/>
          </p:cNvPicPr>
          <p:nvPr/>
        </p:nvPicPr>
        <p:blipFill rotWithShape="1">
          <a:blip r:embed="rId3"/>
          <a:srcRect t="20035" r="-94" b="18701"/>
          <a:stretch/>
        </p:blipFill>
        <p:spPr>
          <a:xfrm>
            <a:off x="-56493" y="95795"/>
            <a:ext cx="9270162" cy="827314"/>
          </a:xfrm>
          <a:prstGeom prst="rect">
            <a:avLst/>
          </a:prstGeom>
        </p:spPr>
      </p:pic>
      <p:grpSp>
        <p:nvGrpSpPr>
          <p:cNvPr id="7" name="Gruppo 6">
            <a:extLst>
              <a:ext uri="{FF2B5EF4-FFF2-40B4-BE49-F238E27FC236}">
                <a16:creationId xmlns:a16="http://schemas.microsoft.com/office/drawing/2014/main" id="{3EB2F952-6BC3-A924-A1FC-5F836982D9C0}"/>
              </a:ext>
            </a:extLst>
          </p:cNvPr>
          <p:cNvGrpSpPr/>
          <p:nvPr/>
        </p:nvGrpSpPr>
        <p:grpSpPr>
          <a:xfrm>
            <a:off x="3448137" y="4129504"/>
            <a:ext cx="2260902" cy="738319"/>
            <a:chOff x="1309082" y="4243804"/>
            <a:chExt cx="2260902" cy="738319"/>
          </a:xfrm>
        </p:grpSpPr>
        <p:pic>
          <p:nvPicPr>
            <p:cNvPr id="3" name="Immagine 2">
              <a:extLst>
                <a:ext uri="{FF2B5EF4-FFF2-40B4-BE49-F238E27FC236}">
                  <a16:creationId xmlns:a16="http://schemas.microsoft.com/office/drawing/2014/main" id="{AAC90334-FF11-C3DC-CD0A-35B04436FED1}"/>
                </a:ext>
              </a:extLst>
            </p:cNvPr>
            <p:cNvPicPr>
              <a:picLocks noChangeAspect="1"/>
            </p:cNvPicPr>
            <p:nvPr/>
          </p:nvPicPr>
          <p:blipFill rotWithShape="1">
            <a:blip r:embed="rId4"/>
            <a:srcRect l="58593" r="21831"/>
            <a:stretch/>
          </p:blipFill>
          <p:spPr>
            <a:xfrm>
              <a:off x="1309082" y="4243804"/>
              <a:ext cx="789684" cy="738319"/>
            </a:xfrm>
            <a:prstGeom prst="rect">
              <a:avLst/>
            </a:prstGeom>
          </p:spPr>
        </p:pic>
        <p:pic>
          <p:nvPicPr>
            <p:cNvPr id="9" name="Immagine 8">
              <a:extLst>
                <a:ext uri="{FF2B5EF4-FFF2-40B4-BE49-F238E27FC236}">
                  <a16:creationId xmlns:a16="http://schemas.microsoft.com/office/drawing/2014/main" id="{D046090B-E027-C3FA-6FAC-B017AE4C8444}"/>
                </a:ext>
              </a:extLst>
            </p:cNvPr>
            <p:cNvPicPr>
              <a:picLocks noChangeAspect="1"/>
            </p:cNvPicPr>
            <p:nvPr/>
          </p:nvPicPr>
          <p:blipFill rotWithShape="1">
            <a:blip r:embed="rId5"/>
            <a:srcRect b="27418"/>
            <a:stretch/>
          </p:blipFill>
          <p:spPr>
            <a:xfrm>
              <a:off x="2167990" y="4615551"/>
              <a:ext cx="1401994" cy="279482"/>
            </a:xfrm>
            <a:prstGeom prst="rect">
              <a:avLst/>
            </a:prstGeom>
          </p:spPr>
        </p:pic>
      </p:grpSp>
    </p:spTree>
    <p:extLst>
      <p:ext uri="{BB962C8B-B14F-4D97-AF65-F5344CB8AC3E}">
        <p14:creationId xmlns:p14="http://schemas.microsoft.com/office/powerpoint/2010/main" val="2465414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1310040" y="311674"/>
            <a:ext cx="6990361" cy="67404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GB" sz="2400" b="1" dirty="0">
                <a:solidFill>
                  <a:srgbClr val="216498"/>
                </a:solidFill>
                <a:latin typeface="+mj-lt"/>
                <a:ea typeface="Source Sans Pro"/>
                <a:cs typeface="Source Sans Pro"/>
                <a:sym typeface="Source Sans Pro"/>
              </a:rPr>
              <a:t>What is CLARIN</a:t>
            </a:r>
            <a:endParaRPr lang="en-GB" sz="2800" b="1" dirty="0">
              <a:solidFill>
                <a:srgbClr val="216498"/>
              </a:solidFill>
              <a:latin typeface="+mj-lt"/>
              <a:ea typeface="Source Sans Pro"/>
              <a:cs typeface="Source Sans Pro"/>
              <a:sym typeface="Source Sans Pro"/>
            </a:endParaRPr>
          </a:p>
        </p:txBody>
      </p:sp>
      <p:pic>
        <p:nvPicPr>
          <p:cNvPr id="2" name="Immagine 1">
            <a:extLst>
              <a:ext uri="{FF2B5EF4-FFF2-40B4-BE49-F238E27FC236}">
                <a16:creationId xmlns:a16="http://schemas.microsoft.com/office/drawing/2014/main" id="{20C620E2-DCF7-9980-82FA-320E29540F43}"/>
              </a:ext>
            </a:extLst>
          </p:cNvPr>
          <p:cNvPicPr>
            <a:picLocks noChangeAspect="1"/>
          </p:cNvPicPr>
          <p:nvPr/>
        </p:nvPicPr>
        <p:blipFill>
          <a:blip r:embed="rId3"/>
          <a:stretch>
            <a:fillRect/>
          </a:stretch>
        </p:blipFill>
        <p:spPr>
          <a:xfrm>
            <a:off x="9144" y="0"/>
            <a:ext cx="527538" cy="5143500"/>
          </a:xfrm>
          <a:prstGeom prst="rect">
            <a:avLst/>
          </a:prstGeom>
        </p:spPr>
      </p:pic>
      <p:cxnSp>
        <p:nvCxnSpPr>
          <p:cNvPr id="12" name="Connettore 1 11">
            <a:extLst>
              <a:ext uri="{FF2B5EF4-FFF2-40B4-BE49-F238E27FC236}">
                <a16:creationId xmlns:a16="http://schemas.microsoft.com/office/drawing/2014/main" id="{C5E996A5-A0E1-6570-6932-E30806CB6CFD}"/>
              </a:ext>
            </a:extLst>
          </p:cNvPr>
          <p:cNvCxnSpPr/>
          <p:nvPr/>
        </p:nvCxnSpPr>
        <p:spPr>
          <a:xfrm>
            <a:off x="1511164" y="4157785"/>
            <a:ext cx="6121671" cy="0"/>
          </a:xfrm>
          <a:prstGeom prst="line">
            <a:avLst/>
          </a:prstGeom>
          <a:ln>
            <a:solidFill>
              <a:srgbClr val="216498"/>
            </a:solidFill>
          </a:ln>
        </p:spPr>
        <p:style>
          <a:lnRef idx="1">
            <a:schemeClr val="accent1"/>
          </a:lnRef>
          <a:fillRef idx="0">
            <a:schemeClr val="accent1"/>
          </a:fillRef>
          <a:effectRef idx="0">
            <a:schemeClr val="accent1"/>
          </a:effectRef>
          <a:fontRef idx="minor">
            <a:schemeClr val="tx1"/>
          </a:fontRef>
        </p:style>
      </p:cxnSp>
      <p:sp>
        <p:nvSpPr>
          <p:cNvPr id="22" name="Google Shape;54;p13">
            <a:extLst>
              <a:ext uri="{FF2B5EF4-FFF2-40B4-BE49-F238E27FC236}">
                <a16:creationId xmlns:a16="http://schemas.microsoft.com/office/drawing/2014/main" id="{BA485454-548B-D82A-7DFA-90A51BDE6DBB}"/>
              </a:ext>
            </a:extLst>
          </p:cNvPr>
          <p:cNvSpPr txBox="1">
            <a:spLocks/>
          </p:cNvSpPr>
          <p:nvPr/>
        </p:nvSpPr>
        <p:spPr>
          <a:xfrm>
            <a:off x="1207779" y="1221205"/>
            <a:ext cx="7194884" cy="278077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pPr marL="0" indent="0" algn="just">
              <a:lnSpc>
                <a:spcPct val="150000"/>
              </a:lnSpc>
              <a:buNone/>
            </a:pPr>
            <a:r>
              <a:rPr lang="en-GB" sz="1400" b="1" dirty="0">
                <a:latin typeface="+mn-lt"/>
                <a:ea typeface="+mn-lt"/>
                <a:cs typeface="+mn-lt"/>
              </a:rPr>
              <a:t>CLARIN </a:t>
            </a:r>
            <a:r>
              <a:rPr lang="en-GB" sz="1400" dirty="0">
                <a:latin typeface="+mn-lt"/>
                <a:ea typeface="+mn-lt"/>
                <a:cs typeface="+mn-lt"/>
              </a:rPr>
              <a:t>stands for </a:t>
            </a:r>
            <a:r>
              <a:rPr lang="en-GB" sz="1400" b="1" dirty="0">
                <a:latin typeface="+mn-lt"/>
                <a:ea typeface="+mn-lt"/>
                <a:cs typeface="+mn-lt"/>
              </a:rPr>
              <a:t>Common Language Resources and Technology Infrastructure </a:t>
            </a:r>
            <a:endParaRPr lang="it-IT" sz="1400" b="1" dirty="0">
              <a:latin typeface="+mn-lt"/>
              <a:ea typeface="+mn-lt"/>
              <a:cs typeface="+mn-lt"/>
            </a:endParaRPr>
          </a:p>
          <a:p>
            <a:pPr marL="0" indent="0" algn="just">
              <a:lnSpc>
                <a:spcPct val="150000"/>
              </a:lnSpc>
              <a:buNone/>
            </a:pPr>
            <a:endParaRPr lang="it-IT" sz="1400" dirty="0">
              <a:latin typeface="+mn-lt"/>
              <a:ea typeface="+mn-lt"/>
              <a:cs typeface="+mn-lt"/>
            </a:endParaRPr>
          </a:p>
          <a:p>
            <a:pPr marL="0" indent="0" algn="just">
              <a:lnSpc>
                <a:spcPct val="150000"/>
              </a:lnSpc>
              <a:buNone/>
            </a:pPr>
            <a:r>
              <a:rPr lang="en-US" sz="1400" b="0" i="0" u="none" strike="noStrike" dirty="0">
                <a:solidFill>
                  <a:srgbClr val="000000"/>
                </a:solidFill>
                <a:effectLst/>
                <a:latin typeface="+mn-lt"/>
              </a:rPr>
              <a:t>CLARIN is a distributed digital infrastructure which provides easy and sustainable access to a broad range of language data and tools to support research in the humanities and social sciences and beyond. CLARIN provides access to multimodal digital language data (text, audio, video) and advanced tools with which to explore, </a:t>
            </a:r>
            <a:r>
              <a:rPr lang="en-US" sz="1400" b="0" i="0" u="none" strike="noStrike" dirty="0" err="1">
                <a:solidFill>
                  <a:srgbClr val="000000"/>
                </a:solidFill>
                <a:effectLst/>
                <a:latin typeface="+mn-lt"/>
              </a:rPr>
              <a:t>analyse</a:t>
            </a:r>
            <a:r>
              <a:rPr lang="en-US" sz="1400" b="0" i="0" u="none" strike="noStrike" dirty="0">
                <a:solidFill>
                  <a:srgbClr val="000000"/>
                </a:solidFill>
                <a:effectLst/>
                <a:latin typeface="+mn-lt"/>
              </a:rPr>
              <a:t> or combine these datasets. </a:t>
            </a:r>
            <a:r>
              <a:rPr lang="en-US" sz="1400" b="0" i="0" dirty="0">
                <a:solidFill>
                  <a:srgbClr val="000000"/>
                </a:solidFill>
                <a:effectLst/>
                <a:latin typeface="+mn-lt"/>
              </a:rPr>
              <a:t> </a:t>
            </a:r>
            <a:endParaRPr lang="it-IT" sz="1400" dirty="0">
              <a:latin typeface="+mn-lt"/>
              <a:ea typeface="+mn-lt"/>
              <a:cs typeface="+mn-lt"/>
            </a:endParaRPr>
          </a:p>
        </p:txBody>
      </p:sp>
      <p:grpSp>
        <p:nvGrpSpPr>
          <p:cNvPr id="9" name="Gruppo 8">
            <a:extLst>
              <a:ext uri="{FF2B5EF4-FFF2-40B4-BE49-F238E27FC236}">
                <a16:creationId xmlns:a16="http://schemas.microsoft.com/office/drawing/2014/main" id="{E5A28A52-4A12-6376-EDC6-A42C4EB15B66}"/>
              </a:ext>
            </a:extLst>
          </p:cNvPr>
          <p:cNvGrpSpPr/>
          <p:nvPr/>
        </p:nvGrpSpPr>
        <p:grpSpPr>
          <a:xfrm>
            <a:off x="3441548" y="4295545"/>
            <a:ext cx="2260902" cy="738319"/>
            <a:chOff x="1309082" y="4243804"/>
            <a:chExt cx="2260902" cy="738319"/>
          </a:xfrm>
        </p:grpSpPr>
        <p:pic>
          <p:nvPicPr>
            <p:cNvPr id="10" name="Immagine 9">
              <a:extLst>
                <a:ext uri="{FF2B5EF4-FFF2-40B4-BE49-F238E27FC236}">
                  <a16:creationId xmlns:a16="http://schemas.microsoft.com/office/drawing/2014/main" id="{AB797188-50AA-EEC9-C379-761732586F96}"/>
                </a:ext>
              </a:extLst>
            </p:cNvPr>
            <p:cNvPicPr>
              <a:picLocks noChangeAspect="1"/>
            </p:cNvPicPr>
            <p:nvPr/>
          </p:nvPicPr>
          <p:blipFill rotWithShape="1">
            <a:blip r:embed="rId4"/>
            <a:srcRect l="58593" r="21831"/>
            <a:stretch/>
          </p:blipFill>
          <p:spPr>
            <a:xfrm>
              <a:off x="1309082" y="4243804"/>
              <a:ext cx="789684" cy="738319"/>
            </a:xfrm>
            <a:prstGeom prst="rect">
              <a:avLst/>
            </a:prstGeom>
          </p:spPr>
        </p:pic>
        <p:pic>
          <p:nvPicPr>
            <p:cNvPr id="11" name="Immagine 10">
              <a:extLst>
                <a:ext uri="{FF2B5EF4-FFF2-40B4-BE49-F238E27FC236}">
                  <a16:creationId xmlns:a16="http://schemas.microsoft.com/office/drawing/2014/main" id="{62E52878-49DF-1766-A1F8-B70D250F679F}"/>
                </a:ext>
              </a:extLst>
            </p:cNvPr>
            <p:cNvPicPr>
              <a:picLocks noChangeAspect="1"/>
            </p:cNvPicPr>
            <p:nvPr/>
          </p:nvPicPr>
          <p:blipFill rotWithShape="1">
            <a:blip r:embed="rId5"/>
            <a:srcRect b="27418"/>
            <a:stretch/>
          </p:blipFill>
          <p:spPr>
            <a:xfrm>
              <a:off x="2167990" y="4615551"/>
              <a:ext cx="1401994" cy="279482"/>
            </a:xfrm>
            <a:prstGeom prst="rect">
              <a:avLst/>
            </a:prstGeom>
          </p:spPr>
        </p:pic>
      </p:grpSp>
    </p:spTree>
    <p:extLst>
      <p:ext uri="{BB962C8B-B14F-4D97-AF65-F5344CB8AC3E}">
        <p14:creationId xmlns:p14="http://schemas.microsoft.com/office/powerpoint/2010/main" val="2374386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1310040" y="311674"/>
            <a:ext cx="6990361" cy="67404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GB" sz="2400" b="1" dirty="0">
                <a:solidFill>
                  <a:srgbClr val="216498"/>
                </a:solidFill>
                <a:latin typeface="+mj-lt"/>
                <a:ea typeface="Source Sans Pro"/>
                <a:cs typeface="Source Sans Pro"/>
                <a:sym typeface="Source Sans Pro"/>
              </a:rPr>
              <a:t>What is CLARIN</a:t>
            </a:r>
            <a:endParaRPr lang="en-GB" sz="2800" b="1" dirty="0">
              <a:solidFill>
                <a:srgbClr val="216498"/>
              </a:solidFill>
              <a:latin typeface="+mj-lt"/>
              <a:ea typeface="Source Sans Pro"/>
              <a:cs typeface="Source Sans Pro"/>
              <a:sym typeface="Source Sans Pro"/>
            </a:endParaRPr>
          </a:p>
        </p:txBody>
      </p:sp>
      <p:pic>
        <p:nvPicPr>
          <p:cNvPr id="2" name="Immagine 1">
            <a:extLst>
              <a:ext uri="{FF2B5EF4-FFF2-40B4-BE49-F238E27FC236}">
                <a16:creationId xmlns:a16="http://schemas.microsoft.com/office/drawing/2014/main" id="{20C620E2-DCF7-9980-82FA-320E29540F43}"/>
              </a:ext>
            </a:extLst>
          </p:cNvPr>
          <p:cNvPicPr>
            <a:picLocks noChangeAspect="1"/>
          </p:cNvPicPr>
          <p:nvPr/>
        </p:nvPicPr>
        <p:blipFill>
          <a:blip r:embed="rId3"/>
          <a:stretch>
            <a:fillRect/>
          </a:stretch>
        </p:blipFill>
        <p:spPr>
          <a:xfrm>
            <a:off x="9144" y="0"/>
            <a:ext cx="527538" cy="5143500"/>
          </a:xfrm>
          <a:prstGeom prst="rect">
            <a:avLst/>
          </a:prstGeom>
        </p:spPr>
      </p:pic>
      <p:cxnSp>
        <p:nvCxnSpPr>
          <p:cNvPr id="12" name="Connettore 1 11">
            <a:extLst>
              <a:ext uri="{FF2B5EF4-FFF2-40B4-BE49-F238E27FC236}">
                <a16:creationId xmlns:a16="http://schemas.microsoft.com/office/drawing/2014/main" id="{C5E996A5-A0E1-6570-6932-E30806CB6CFD}"/>
              </a:ext>
            </a:extLst>
          </p:cNvPr>
          <p:cNvCxnSpPr/>
          <p:nvPr/>
        </p:nvCxnSpPr>
        <p:spPr>
          <a:xfrm>
            <a:off x="1511164" y="4157785"/>
            <a:ext cx="6121671" cy="0"/>
          </a:xfrm>
          <a:prstGeom prst="line">
            <a:avLst/>
          </a:prstGeom>
          <a:ln>
            <a:solidFill>
              <a:srgbClr val="216498"/>
            </a:solidFill>
          </a:ln>
        </p:spPr>
        <p:style>
          <a:lnRef idx="1">
            <a:schemeClr val="accent1"/>
          </a:lnRef>
          <a:fillRef idx="0">
            <a:schemeClr val="accent1"/>
          </a:fillRef>
          <a:effectRef idx="0">
            <a:schemeClr val="accent1"/>
          </a:effectRef>
          <a:fontRef idx="minor">
            <a:schemeClr val="tx1"/>
          </a:fontRef>
        </p:style>
      </p:cxnSp>
      <p:sp>
        <p:nvSpPr>
          <p:cNvPr id="22" name="Google Shape;54;p13">
            <a:extLst>
              <a:ext uri="{FF2B5EF4-FFF2-40B4-BE49-F238E27FC236}">
                <a16:creationId xmlns:a16="http://schemas.microsoft.com/office/drawing/2014/main" id="{BA485454-548B-D82A-7DFA-90A51BDE6DBB}"/>
              </a:ext>
            </a:extLst>
          </p:cNvPr>
          <p:cNvSpPr txBox="1">
            <a:spLocks/>
          </p:cNvSpPr>
          <p:nvPr/>
        </p:nvSpPr>
        <p:spPr>
          <a:xfrm>
            <a:off x="1207779" y="1371602"/>
            <a:ext cx="7194884" cy="263037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pPr marL="0" indent="0" algn="just">
              <a:lnSpc>
                <a:spcPct val="150000"/>
              </a:lnSpc>
              <a:buNone/>
            </a:pPr>
            <a:r>
              <a:rPr lang="it-IT" sz="1400" dirty="0">
                <a:latin typeface="+mn-lt"/>
                <a:ea typeface="+mn-lt"/>
                <a:cs typeface="+mn-lt"/>
              </a:rPr>
              <a:t>CLARIN </a:t>
            </a:r>
            <a:r>
              <a:rPr lang="it-IT" sz="1400" dirty="0" err="1">
                <a:latin typeface="+mn-lt"/>
                <a:ea typeface="+mn-lt"/>
                <a:cs typeface="+mn-lt"/>
              </a:rPr>
              <a:t>is</a:t>
            </a:r>
            <a:r>
              <a:rPr lang="it-IT" sz="1400" dirty="0">
                <a:latin typeface="+mn-lt"/>
                <a:ea typeface="+mn-lt"/>
                <a:cs typeface="+mn-lt"/>
              </a:rPr>
              <a:t> </a:t>
            </a:r>
            <a:r>
              <a:rPr lang="it-IT" sz="1400" b="1" dirty="0">
                <a:latin typeface="+mn-lt"/>
                <a:ea typeface="+mn-lt"/>
                <a:cs typeface="+mn-lt"/>
              </a:rPr>
              <a:t>a network of </a:t>
            </a:r>
            <a:r>
              <a:rPr lang="it-IT" sz="1400" b="1" dirty="0" err="1">
                <a:latin typeface="+mn-lt"/>
                <a:ea typeface="+mn-lt"/>
                <a:cs typeface="+mn-lt"/>
              </a:rPr>
              <a:t>participating</a:t>
            </a:r>
            <a:r>
              <a:rPr lang="it-IT" sz="1400" b="1" dirty="0">
                <a:latin typeface="+mn-lt"/>
                <a:ea typeface="+mn-lt"/>
                <a:cs typeface="+mn-lt"/>
              </a:rPr>
              <a:t> </a:t>
            </a:r>
            <a:r>
              <a:rPr lang="en-US" sz="1400" b="1" i="0" u="none" strike="noStrike" dirty="0" err="1">
                <a:solidFill>
                  <a:srgbClr val="000000"/>
                </a:solidFill>
                <a:effectLst/>
                <a:latin typeface="+mn-lt"/>
              </a:rPr>
              <a:t>centres</a:t>
            </a:r>
            <a:r>
              <a:rPr lang="en-US" sz="1400" b="1" i="0" u="none" strike="noStrike" dirty="0">
                <a:solidFill>
                  <a:srgbClr val="000000"/>
                </a:solidFill>
                <a:effectLst/>
                <a:latin typeface="+mn-lt"/>
              </a:rPr>
              <a:t> all over Europe </a:t>
            </a:r>
            <a:r>
              <a:rPr lang="en-US" sz="1400" b="0" i="0" u="none" strike="noStrike" dirty="0">
                <a:solidFill>
                  <a:srgbClr val="000000"/>
                </a:solidFill>
                <a:effectLst/>
                <a:latin typeface="+mn-lt"/>
              </a:rPr>
              <a:t>and further afield, which include universities, research </a:t>
            </a:r>
            <a:r>
              <a:rPr lang="en-US" sz="1400" b="0" i="0" u="none" strike="noStrike" dirty="0" err="1">
                <a:solidFill>
                  <a:srgbClr val="000000"/>
                </a:solidFill>
                <a:effectLst/>
                <a:latin typeface="+mn-lt"/>
              </a:rPr>
              <a:t>centres</a:t>
            </a:r>
            <a:r>
              <a:rPr lang="en-US" sz="1400" b="0" i="0" u="none" strike="noStrike" dirty="0">
                <a:solidFill>
                  <a:srgbClr val="000000"/>
                </a:solidFill>
                <a:effectLst/>
                <a:latin typeface="+mn-lt"/>
              </a:rPr>
              <a:t>, libraries and public archives. </a:t>
            </a:r>
          </a:p>
          <a:p>
            <a:pPr marL="0" indent="0" algn="just">
              <a:lnSpc>
                <a:spcPct val="150000"/>
              </a:lnSpc>
              <a:buNone/>
            </a:pPr>
            <a:endParaRPr lang="en-US" sz="1400" dirty="0">
              <a:solidFill>
                <a:srgbClr val="000000"/>
              </a:solidFill>
              <a:latin typeface="+mn-lt"/>
            </a:endParaRPr>
          </a:p>
          <a:p>
            <a:pPr marL="0" indent="0" algn="just">
              <a:lnSpc>
                <a:spcPct val="150000"/>
              </a:lnSpc>
              <a:buNone/>
            </a:pPr>
            <a:r>
              <a:rPr lang="en-US" sz="1400" b="0" i="0" u="none" strike="noStrike" dirty="0">
                <a:solidFill>
                  <a:srgbClr val="000000"/>
                </a:solidFill>
                <a:effectLst/>
                <a:latin typeface="+mn-lt"/>
              </a:rPr>
              <a:t>Tools and data from different </a:t>
            </a:r>
            <a:r>
              <a:rPr lang="en-US" sz="1400" b="0" i="0" u="none" strike="noStrike" dirty="0" err="1">
                <a:solidFill>
                  <a:srgbClr val="000000"/>
                </a:solidFill>
                <a:effectLst/>
                <a:latin typeface="+mn-lt"/>
              </a:rPr>
              <a:t>centres</a:t>
            </a:r>
            <a:r>
              <a:rPr lang="en-US" sz="1400" b="0" i="0" u="none" strike="noStrike" dirty="0">
                <a:solidFill>
                  <a:srgbClr val="000000"/>
                </a:solidFill>
                <a:effectLst/>
                <a:latin typeface="+mn-lt"/>
              </a:rPr>
              <a:t> are interoperable so that data collections can be combined and tools from different sources can be chained to perform operations at different levels of complexity, regardless of their location.</a:t>
            </a:r>
            <a:r>
              <a:rPr lang="en-US" sz="1400" b="0" i="0" dirty="0">
                <a:solidFill>
                  <a:srgbClr val="000000"/>
                </a:solidFill>
                <a:effectLst/>
                <a:latin typeface="+mn-lt"/>
              </a:rPr>
              <a:t> </a:t>
            </a:r>
            <a:endParaRPr lang="it-IT" sz="1400" dirty="0">
              <a:latin typeface="+mn-lt"/>
              <a:ea typeface="+mn-lt"/>
              <a:cs typeface="+mn-lt"/>
            </a:endParaRPr>
          </a:p>
        </p:txBody>
      </p:sp>
      <p:grpSp>
        <p:nvGrpSpPr>
          <p:cNvPr id="9" name="Gruppo 8">
            <a:extLst>
              <a:ext uri="{FF2B5EF4-FFF2-40B4-BE49-F238E27FC236}">
                <a16:creationId xmlns:a16="http://schemas.microsoft.com/office/drawing/2014/main" id="{E5A28A52-4A12-6376-EDC6-A42C4EB15B66}"/>
              </a:ext>
            </a:extLst>
          </p:cNvPr>
          <p:cNvGrpSpPr/>
          <p:nvPr/>
        </p:nvGrpSpPr>
        <p:grpSpPr>
          <a:xfrm>
            <a:off x="3441548" y="4295545"/>
            <a:ext cx="2260902" cy="738319"/>
            <a:chOff x="1309082" y="4243804"/>
            <a:chExt cx="2260902" cy="738319"/>
          </a:xfrm>
        </p:grpSpPr>
        <p:pic>
          <p:nvPicPr>
            <p:cNvPr id="10" name="Immagine 9">
              <a:extLst>
                <a:ext uri="{FF2B5EF4-FFF2-40B4-BE49-F238E27FC236}">
                  <a16:creationId xmlns:a16="http://schemas.microsoft.com/office/drawing/2014/main" id="{AB797188-50AA-EEC9-C379-761732586F96}"/>
                </a:ext>
              </a:extLst>
            </p:cNvPr>
            <p:cNvPicPr>
              <a:picLocks noChangeAspect="1"/>
            </p:cNvPicPr>
            <p:nvPr/>
          </p:nvPicPr>
          <p:blipFill rotWithShape="1">
            <a:blip r:embed="rId4"/>
            <a:srcRect l="58593" r="21831"/>
            <a:stretch/>
          </p:blipFill>
          <p:spPr>
            <a:xfrm>
              <a:off x="1309082" y="4243804"/>
              <a:ext cx="789684" cy="738319"/>
            </a:xfrm>
            <a:prstGeom prst="rect">
              <a:avLst/>
            </a:prstGeom>
          </p:spPr>
        </p:pic>
        <p:pic>
          <p:nvPicPr>
            <p:cNvPr id="11" name="Immagine 10">
              <a:extLst>
                <a:ext uri="{FF2B5EF4-FFF2-40B4-BE49-F238E27FC236}">
                  <a16:creationId xmlns:a16="http://schemas.microsoft.com/office/drawing/2014/main" id="{62E52878-49DF-1766-A1F8-B70D250F679F}"/>
                </a:ext>
              </a:extLst>
            </p:cNvPr>
            <p:cNvPicPr>
              <a:picLocks noChangeAspect="1"/>
            </p:cNvPicPr>
            <p:nvPr/>
          </p:nvPicPr>
          <p:blipFill rotWithShape="1">
            <a:blip r:embed="rId5"/>
            <a:srcRect b="27418"/>
            <a:stretch/>
          </p:blipFill>
          <p:spPr>
            <a:xfrm>
              <a:off x="2167990" y="4615551"/>
              <a:ext cx="1401994" cy="279482"/>
            </a:xfrm>
            <a:prstGeom prst="rect">
              <a:avLst/>
            </a:prstGeom>
          </p:spPr>
        </p:pic>
      </p:grpSp>
    </p:spTree>
    <p:extLst>
      <p:ext uri="{BB962C8B-B14F-4D97-AF65-F5344CB8AC3E}">
        <p14:creationId xmlns:p14="http://schemas.microsoft.com/office/powerpoint/2010/main" val="29182784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1720502" y="311674"/>
            <a:ext cx="5702993" cy="67404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GB" sz="2400" b="1" dirty="0">
                <a:solidFill>
                  <a:srgbClr val="216498"/>
                </a:solidFill>
                <a:latin typeface="+mj-lt"/>
                <a:ea typeface="Source Sans Pro"/>
                <a:cs typeface="Source Sans Pro"/>
                <a:sym typeface="Source Sans Pro"/>
              </a:rPr>
              <a:t>CLARIN…</a:t>
            </a:r>
            <a:endParaRPr sz="2800" b="1" dirty="0">
              <a:solidFill>
                <a:srgbClr val="216498"/>
              </a:solidFill>
              <a:latin typeface="+mj-lt"/>
              <a:ea typeface="Source Sans Pro"/>
              <a:cs typeface="Source Sans Pro"/>
              <a:sym typeface="Source Sans Pro"/>
            </a:endParaRPr>
          </a:p>
        </p:txBody>
      </p:sp>
      <p:pic>
        <p:nvPicPr>
          <p:cNvPr id="2" name="Immagine 1">
            <a:extLst>
              <a:ext uri="{FF2B5EF4-FFF2-40B4-BE49-F238E27FC236}">
                <a16:creationId xmlns:a16="http://schemas.microsoft.com/office/drawing/2014/main" id="{20C620E2-DCF7-9980-82FA-320E29540F43}"/>
              </a:ext>
            </a:extLst>
          </p:cNvPr>
          <p:cNvPicPr>
            <a:picLocks noChangeAspect="1"/>
          </p:cNvPicPr>
          <p:nvPr/>
        </p:nvPicPr>
        <p:blipFill>
          <a:blip r:embed="rId3"/>
          <a:stretch>
            <a:fillRect/>
          </a:stretch>
        </p:blipFill>
        <p:spPr>
          <a:xfrm>
            <a:off x="9144" y="0"/>
            <a:ext cx="527538" cy="5143500"/>
          </a:xfrm>
          <a:prstGeom prst="rect">
            <a:avLst/>
          </a:prstGeom>
        </p:spPr>
      </p:pic>
      <p:cxnSp>
        <p:nvCxnSpPr>
          <p:cNvPr id="12" name="Connettore 1 11">
            <a:extLst>
              <a:ext uri="{FF2B5EF4-FFF2-40B4-BE49-F238E27FC236}">
                <a16:creationId xmlns:a16="http://schemas.microsoft.com/office/drawing/2014/main" id="{C5E996A5-A0E1-6570-6932-E30806CB6CFD}"/>
              </a:ext>
            </a:extLst>
          </p:cNvPr>
          <p:cNvCxnSpPr/>
          <p:nvPr/>
        </p:nvCxnSpPr>
        <p:spPr>
          <a:xfrm>
            <a:off x="1511164" y="4157785"/>
            <a:ext cx="6121671" cy="0"/>
          </a:xfrm>
          <a:prstGeom prst="line">
            <a:avLst/>
          </a:prstGeom>
          <a:ln>
            <a:solidFill>
              <a:srgbClr val="216498"/>
            </a:solidFill>
          </a:ln>
        </p:spPr>
        <p:style>
          <a:lnRef idx="1">
            <a:schemeClr val="accent1"/>
          </a:lnRef>
          <a:fillRef idx="0">
            <a:schemeClr val="accent1"/>
          </a:fillRef>
          <a:effectRef idx="0">
            <a:schemeClr val="accent1"/>
          </a:effectRef>
          <a:fontRef idx="minor">
            <a:schemeClr val="tx1"/>
          </a:fontRef>
        </p:style>
      </p:cxnSp>
      <p:sp>
        <p:nvSpPr>
          <p:cNvPr id="22" name="Google Shape;54;p13">
            <a:extLst>
              <a:ext uri="{FF2B5EF4-FFF2-40B4-BE49-F238E27FC236}">
                <a16:creationId xmlns:a16="http://schemas.microsoft.com/office/drawing/2014/main" id="{BA485454-548B-D82A-7DFA-90A51BDE6DBB}"/>
              </a:ext>
            </a:extLst>
          </p:cNvPr>
          <p:cNvSpPr txBox="1">
            <a:spLocks/>
          </p:cNvSpPr>
          <p:nvPr/>
        </p:nvSpPr>
        <p:spPr>
          <a:xfrm>
            <a:off x="1193390" y="985714"/>
            <a:ext cx="7194884" cy="302757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pPr marL="285750" lvl="0" indent="-285750" algn="just" rtl="0">
              <a:lnSpc>
                <a:spcPct val="150000"/>
              </a:lnSpc>
              <a:buSzPct val="100000"/>
              <a:buFont typeface="Arial" panose="020B0604020202020204" pitchFamily="34" charset="0"/>
              <a:buChar char="•"/>
            </a:pPr>
            <a:r>
              <a:rPr lang="en-US" sz="1400" dirty="0"/>
              <a:t>Belongs to the </a:t>
            </a:r>
            <a:r>
              <a:rPr lang="en-US" sz="1400" b="1" dirty="0"/>
              <a:t>Social Sciences and Humanities </a:t>
            </a:r>
            <a:r>
              <a:rPr lang="en-US" sz="1400" dirty="0"/>
              <a:t>cluster and an integral part of the European Open Science Cloud </a:t>
            </a:r>
          </a:p>
          <a:p>
            <a:pPr marL="285750" lvl="0" indent="-285750" algn="just" rtl="0">
              <a:lnSpc>
                <a:spcPct val="150000"/>
              </a:lnSpc>
              <a:buSzPct val="100000"/>
              <a:buFont typeface="Arial" panose="020B0604020202020204" pitchFamily="34" charset="0"/>
              <a:buChar char="•"/>
            </a:pPr>
            <a:r>
              <a:rPr lang="en-US" sz="1400" dirty="0"/>
              <a:t>Has the </a:t>
            </a:r>
            <a:r>
              <a:rPr lang="en-US" sz="1400" b="1" dirty="0"/>
              <a:t>ESFRI ERIC </a:t>
            </a:r>
            <a:r>
              <a:rPr lang="en-US" sz="1400" dirty="0"/>
              <a:t>status since 2012, Landmark since 2016 </a:t>
            </a:r>
          </a:p>
          <a:p>
            <a:pPr marL="285750" indent="-285750" algn="just">
              <a:lnSpc>
                <a:spcPct val="150000"/>
              </a:lnSpc>
              <a:buSzPct val="100000"/>
              <a:buFont typeface="Arial" panose="020B0604020202020204" pitchFamily="34" charset="0"/>
              <a:buChar char="•"/>
            </a:pPr>
            <a:r>
              <a:rPr lang="en-US" sz="1400" dirty="0"/>
              <a:t>Serves as an ecosystem for knowledge sharing and training </a:t>
            </a:r>
          </a:p>
          <a:p>
            <a:pPr marL="285750" lvl="0" indent="-285750" algn="just" rtl="0">
              <a:lnSpc>
                <a:spcPct val="150000"/>
              </a:lnSpc>
              <a:buSzPct val="100000"/>
              <a:buFont typeface="Arial" panose="020B0604020202020204" pitchFamily="34" charset="0"/>
              <a:buChar char="•"/>
            </a:pPr>
            <a:r>
              <a:rPr lang="en-US" sz="1400" dirty="0"/>
              <a:t>Provides </a:t>
            </a:r>
            <a:r>
              <a:rPr lang="en-US" sz="1400" b="1" dirty="0"/>
              <a:t>easy and sustainable access </a:t>
            </a:r>
            <a:r>
              <a:rPr lang="en-US" sz="1400" dirty="0"/>
              <a:t>for scholars in the humanities and social sciences and beyond to digital language data (in written, spoken or multimodal form); to advanced tools to discover, explore, exploit, annotate, </a:t>
            </a:r>
            <a:r>
              <a:rPr lang="en-US" sz="1400" dirty="0" err="1"/>
              <a:t>analyse</a:t>
            </a:r>
            <a:r>
              <a:rPr lang="en-US" sz="1400" dirty="0"/>
              <a:t> or combine them through a </a:t>
            </a:r>
            <a:r>
              <a:rPr lang="en-US" sz="1400" b="1" dirty="0"/>
              <a:t>single sign-on environment </a:t>
            </a:r>
          </a:p>
          <a:p>
            <a:pPr marL="285750" lvl="0" indent="-285750" algn="just" rtl="0">
              <a:lnSpc>
                <a:spcPct val="150000"/>
              </a:lnSpc>
              <a:buSzPct val="100000"/>
              <a:buFont typeface="Arial" panose="020B0604020202020204" pitchFamily="34" charset="0"/>
              <a:buChar char="•"/>
            </a:pPr>
            <a:r>
              <a:rPr lang="en-US" sz="1400" dirty="0"/>
              <a:t>Serves as an ecosystem for knowledge sharing and training</a:t>
            </a:r>
          </a:p>
        </p:txBody>
      </p:sp>
      <p:grpSp>
        <p:nvGrpSpPr>
          <p:cNvPr id="9" name="Gruppo 8">
            <a:extLst>
              <a:ext uri="{FF2B5EF4-FFF2-40B4-BE49-F238E27FC236}">
                <a16:creationId xmlns:a16="http://schemas.microsoft.com/office/drawing/2014/main" id="{E5A28A52-4A12-6376-EDC6-A42C4EB15B66}"/>
              </a:ext>
            </a:extLst>
          </p:cNvPr>
          <p:cNvGrpSpPr/>
          <p:nvPr/>
        </p:nvGrpSpPr>
        <p:grpSpPr>
          <a:xfrm>
            <a:off x="3441548" y="4295545"/>
            <a:ext cx="2260902" cy="738319"/>
            <a:chOff x="1309082" y="4243804"/>
            <a:chExt cx="2260902" cy="738319"/>
          </a:xfrm>
        </p:grpSpPr>
        <p:pic>
          <p:nvPicPr>
            <p:cNvPr id="10" name="Immagine 9">
              <a:extLst>
                <a:ext uri="{FF2B5EF4-FFF2-40B4-BE49-F238E27FC236}">
                  <a16:creationId xmlns:a16="http://schemas.microsoft.com/office/drawing/2014/main" id="{AB797188-50AA-EEC9-C379-761732586F96}"/>
                </a:ext>
              </a:extLst>
            </p:cNvPr>
            <p:cNvPicPr>
              <a:picLocks noChangeAspect="1"/>
            </p:cNvPicPr>
            <p:nvPr/>
          </p:nvPicPr>
          <p:blipFill rotWithShape="1">
            <a:blip r:embed="rId4"/>
            <a:srcRect l="58593" r="21831"/>
            <a:stretch/>
          </p:blipFill>
          <p:spPr>
            <a:xfrm>
              <a:off x="1309082" y="4243804"/>
              <a:ext cx="789684" cy="738319"/>
            </a:xfrm>
            <a:prstGeom prst="rect">
              <a:avLst/>
            </a:prstGeom>
          </p:spPr>
        </p:pic>
        <p:pic>
          <p:nvPicPr>
            <p:cNvPr id="11" name="Immagine 10">
              <a:extLst>
                <a:ext uri="{FF2B5EF4-FFF2-40B4-BE49-F238E27FC236}">
                  <a16:creationId xmlns:a16="http://schemas.microsoft.com/office/drawing/2014/main" id="{62E52878-49DF-1766-A1F8-B70D250F679F}"/>
                </a:ext>
              </a:extLst>
            </p:cNvPr>
            <p:cNvPicPr>
              <a:picLocks noChangeAspect="1"/>
            </p:cNvPicPr>
            <p:nvPr/>
          </p:nvPicPr>
          <p:blipFill rotWithShape="1">
            <a:blip r:embed="rId5"/>
            <a:srcRect b="27418"/>
            <a:stretch/>
          </p:blipFill>
          <p:spPr>
            <a:xfrm>
              <a:off x="2167990" y="4615551"/>
              <a:ext cx="1401994" cy="279482"/>
            </a:xfrm>
            <a:prstGeom prst="rect">
              <a:avLst/>
            </a:prstGeom>
          </p:spPr>
        </p:pic>
      </p:grpSp>
    </p:spTree>
    <p:extLst>
      <p:ext uri="{BB962C8B-B14F-4D97-AF65-F5344CB8AC3E}">
        <p14:creationId xmlns:p14="http://schemas.microsoft.com/office/powerpoint/2010/main" val="3556182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1720502" y="311674"/>
            <a:ext cx="5702993" cy="67404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GB" sz="2400" b="1" dirty="0">
                <a:solidFill>
                  <a:srgbClr val="216498"/>
                </a:solidFill>
                <a:latin typeface="+mj-lt"/>
                <a:ea typeface="Source Sans Pro"/>
                <a:cs typeface="Source Sans Pro"/>
                <a:sym typeface="Source Sans Pro"/>
              </a:rPr>
              <a:t>CLARIN TODAY</a:t>
            </a:r>
            <a:endParaRPr sz="2800" b="1" dirty="0">
              <a:solidFill>
                <a:srgbClr val="216498"/>
              </a:solidFill>
              <a:latin typeface="+mj-lt"/>
              <a:ea typeface="Source Sans Pro"/>
              <a:cs typeface="Source Sans Pro"/>
              <a:sym typeface="Source Sans Pro"/>
            </a:endParaRPr>
          </a:p>
        </p:txBody>
      </p:sp>
      <p:pic>
        <p:nvPicPr>
          <p:cNvPr id="2" name="Immagine 1">
            <a:extLst>
              <a:ext uri="{FF2B5EF4-FFF2-40B4-BE49-F238E27FC236}">
                <a16:creationId xmlns:a16="http://schemas.microsoft.com/office/drawing/2014/main" id="{20C620E2-DCF7-9980-82FA-320E29540F43}"/>
              </a:ext>
            </a:extLst>
          </p:cNvPr>
          <p:cNvPicPr>
            <a:picLocks noChangeAspect="1"/>
          </p:cNvPicPr>
          <p:nvPr/>
        </p:nvPicPr>
        <p:blipFill>
          <a:blip r:embed="rId3"/>
          <a:stretch>
            <a:fillRect/>
          </a:stretch>
        </p:blipFill>
        <p:spPr>
          <a:xfrm>
            <a:off x="9144" y="0"/>
            <a:ext cx="527538" cy="5143500"/>
          </a:xfrm>
          <a:prstGeom prst="rect">
            <a:avLst/>
          </a:prstGeom>
        </p:spPr>
      </p:pic>
      <p:cxnSp>
        <p:nvCxnSpPr>
          <p:cNvPr id="12" name="Connettore 1 11">
            <a:extLst>
              <a:ext uri="{FF2B5EF4-FFF2-40B4-BE49-F238E27FC236}">
                <a16:creationId xmlns:a16="http://schemas.microsoft.com/office/drawing/2014/main" id="{C5E996A5-A0E1-6570-6932-E30806CB6CFD}"/>
              </a:ext>
            </a:extLst>
          </p:cNvPr>
          <p:cNvCxnSpPr/>
          <p:nvPr/>
        </p:nvCxnSpPr>
        <p:spPr>
          <a:xfrm>
            <a:off x="1511164" y="4157785"/>
            <a:ext cx="6121671" cy="0"/>
          </a:xfrm>
          <a:prstGeom prst="line">
            <a:avLst/>
          </a:prstGeom>
          <a:ln>
            <a:solidFill>
              <a:srgbClr val="216498"/>
            </a:solidFill>
          </a:ln>
        </p:spPr>
        <p:style>
          <a:lnRef idx="1">
            <a:schemeClr val="accent1"/>
          </a:lnRef>
          <a:fillRef idx="0">
            <a:schemeClr val="accent1"/>
          </a:fillRef>
          <a:effectRef idx="0">
            <a:schemeClr val="accent1"/>
          </a:effectRef>
          <a:fontRef idx="minor">
            <a:schemeClr val="tx1"/>
          </a:fontRef>
        </p:style>
      </p:cxnSp>
      <p:sp>
        <p:nvSpPr>
          <p:cNvPr id="22" name="Google Shape;54;p13">
            <a:extLst>
              <a:ext uri="{FF2B5EF4-FFF2-40B4-BE49-F238E27FC236}">
                <a16:creationId xmlns:a16="http://schemas.microsoft.com/office/drawing/2014/main" id="{BA485454-548B-D82A-7DFA-90A51BDE6DBB}"/>
              </a:ext>
            </a:extLst>
          </p:cNvPr>
          <p:cNvSpPr txBox="1">
            <a:spLocks/>
          </p:cNvSpPr>
          <p:nvPr/>
        </p:nvSpPr>
        <p:spPr>
          <a:xfrm>
            <a:off x="1193390" y="1167067"/>
            <a:ext cx="3214487" cy="284622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pPr marL="285750" lvl="0" indent="-285750" algn="just" rtl="0">
              <a:lnSpc>
                <a:spcPct val="150000"/>
              </a:lnSpc>
              <a:buSzPct val="100000"/>
              <a:buFont typeface="Arial" panose="020B0604020202020204" pitchFamily="34" charset="0"/>
              <a:buChar char="•"/>
            </a:pPr>
            <a:r>
              <a:rPr lang="en-US" sz="1200" dirty="0"/>
              <a:t>A distributed network of 72 </a:t>
            </a:r>
            <a:r>
              <a:rPr lang="en-US" sz="1200" dirty="0" err="1"/>
              <a:t>centres</a:t>
            </a:r>
            <a:r>
              <a:rPr lang="en-US" sz="1200" dirty="0"/>
              <a:t> (see the </a:t>
            </a:r>
            <a:r>
              <a:rPr lang="en-US" sz="1200" dirty="0">
                <a:solidFill>
                  <a:srgbClr val="216498"/>
                </a:solidFill>
                <a:hlinkClick r:id="rId4">
                  <a:extLst>
                    <a:ext uri="{A12FA001-AC4F-418D-AE19-62706E023703}">
                      <ahyp:hlinkClr xmlns:ahyp="http://schemas.microsoft.com/office/drawing/2018/hyperlinkcolor" val="tx"/>
                    </a:ext>
                  </a:extLst>
                </a:hlinkClick>
              </a:rPr>
              <a:t>Centre Registry</a:t>
            </a:r>
            <a:r>
              <a:rPr lang="en-US" sz="1200" dirty="0"/>
              <a:t>) </a:t>
            </a:r>
          </a:p>
          <a:p>
            <a:pPr marL="285750" lvl="0" indent="-285750" algn="just" rtl="0">
              <a:lnSpc>
                <a:spcPct val="150000"/>
              </a:lnSpc>
              <a:buSzPct val="100000"/>
              <a:buFont typeface="Arial" panose="020B0604020202020204" pitchFamily="34" charset="0"/>
              <a:buChar char="•"/>
            </a:pPr>
            <a:r>
              <a:rPr lang="en-US" sz="1200" dirty="0"/>
              <a:t>24 members: AT, BE, BG, CY, CZ, DK, EE, ES, FI, GR, HR, HU, IS, IT, LT, LV, NL, NO, PL, PT, SE, SI, ZA </a:t>
            </a:r>
          </a:p>
          <a:p>
            <a:pPr marL="285750" lvl="0" indent="-285750" algn="just" rtl="0">
              <a:lnSpc>
                <a:spcPct val="150000"/>
              </a:lnSpc>
              <a:buSzPct val="100000"/>
              <a:buFont typeface="Arial" panose="020B0604020202020204" pitchFamily="34" charset="0"/>
              <a:buChar char="•"/>
            </a:pPr>
            <a:r>
              <a:rPr lang="en-US" sz="1200" dirty="0"/>
              <a:t>2 observers: CH, UK </a:t>
            </a:r>
          </a:p>
          <a:p>
            <a:pPr marL="285750" lvl="0" indent="-285750" algn="just" rtl="0">
              <a:lnSpc>
                <a:spcPct val="150000"/>
              </a:lnSpc>
              <a:buSzPct val="100000"/>
              <a:buFont typeface="Arial" panose="020B0604020202020204" pitchFamily="34" charset="0"/>
              <a:buChar char="•"/>
            </a:pPr>
            <a:r>
              <a:rPr lang="en-US" sz="1200" dirty="0"/>
              <a:t>Third Party: Carnegie Mellon University, USA </a:t>
            </a:r>
          </a:p>
        </p:txBody>
      </p:sp>
      <p:grpSp>
        <p:nvGrpSpPr>
          <p:cNvPr id="9" name="Gruppo 8">
            <a:extLst>
              <a:ext uri="{FF2B5EF4-FFF2-40B4-BE49-F238E27FC236}">
                <a16:creationId xmlns:a16="http://schemas.microsoft.com/office/drawing/2014/main" id="{E5A28A52-4A12-6376-EDC6-A42C4EB15B66}"/>
              </a:ext>
            </a:extLst>
          </p:cNvPr>
          <p:cNvGrpSpPr/>
          <p:nvPr/>
        </p:nvGrpSpPr>
        <p:grpSpPr>
          <a:xfrm>
            <a:off x="3441548" y="4295545"/>
            <a:ext cx="2260902" cy="738319"/>
            <a:chOff x="1309082" y="4243804"/>
            <a:chExt cx="2260902" cy="738319"/>
          </a:xfrm>
        </p:grpSpPr>
        <p:pic>
          <p:nvPicPr>
            <p:cNvPr id="10" name="Immagine 9">
              <a:extLst>
                <a:ext uri="{FF2B5EF4-FFF2-40B4-BE49-F238E27FC236}">
                  <a16:creationId xmlns:a16="http://schemas.microsoft.com/office/drawing/2014/main" id="{AB797188-50AA-EEC9-C379-761732586F96}"/>
                </a:ext>
              </a:extLst>
            </p:cNvPr>
            <p:cNvPicPr>
              <a:picLocks noChangeAspect="1"/>
            </p:cNvPicPr>
            <p:nvPr/>
          </p:nvPicPr>
          <p:blipFill rotWithShape="1">
            <a:blip r:embed="rId5"/>
            <a:srcRect l="58593" r="21831"/>
            <a:stretch/>
          </p:blipFill>
          <p:spPr>
            <a:xfrm>
              <a:off x="1309082" y="4243804"/>
              <a:ext cx="789684" cy="738319"/>
            </a:xfrm>
            <a:prstGeom prst="rect">
              <a:avLst/>
            </a:prstGeom>
          </p:spPr>
        </p:pic>
        <p:pic>
          <p:nvPicPr>
            <p:cNvPr id="11" name="Immagine 10">
              <a:extLst>
                <a:ext uri="{FF2B5EF4-FFF2-40B4-BE49-F238E27FC236}">
                  <a16:creationId xmlns:a16="http://schemas.microsoft.com/office/drawing/2014/main" id="{62E52878-49DF-1766-A1F8-B70D250F679F}"/>
                </a:ext>
              </a:extLst>
            </p:cNvPr>
            <p:cNvPicPr>
              <a:picLocks noChangeAspect="1"/>
            </p:cNvPicPr>
            <p:nvPr/>
          </p:nvPicPr>
          <p:blipFill rotWithShape="1">
            <a:blip r:embed="rId6"/>
            <a:srcRect b="27418"/>
            <a:stretch/>
          </p:blipFill>
          <p:spPr>
            <a:xfrm>
              <a:off x="2167990" y="4615551"/>
              <a:ext cx="1401994" cy="279482"/>
            </a:xfrm>
            <a:prstGeom prst="rect">
              <a:avLst/>
            </a:prstGeom>
          </p:spPr>
        </p:pic>
      </p:grpSp>
      <p:pic>
        <p:nvPicPr>
          <p:cNvPr id="2050" name="Picture 2">
            <a:extLst>
              <a:ext uri="{FF2B5EF4-FFF2-40B4-BE49-F238E27FC236}">
                <a16:creationId xmlns:a16="http://schemas.microsoft.com/office/drawing/2014/main" id="{D4476FD6-F28B-7AFC-C582-1C8A4B93BD6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36125" y="1012776"/>
            <a:ext cx="3704492" cy="31179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08960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1720502" y="311674"/>
            <a:ext cx="6121671" cy="67404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GB" sz="2400" b="1" dirty="0">
                <a:solidFill>
                  <a:srgbClr val="216498"/>
                </a:solidFill>
                <a:latin typeface="+mj-lt"/>
                <a:ea typeface="Source Sans Pro"/>
                <a:cs typeface="Source Sans Pro"/>
                <a:sym typeface="Source Sans Pro"/>
              </a:rPr>
              <a:t>Centres offer Data, Tools and Services</a:t>
            </a:r>
            <a:endParaRPr sz="2800" b="1" dirty="0">
              <a:solidFill>
                <a:srgbClr val="216498"/>
              </a:solidFill>
              <a:latin typeface="+mj-lt"/>
              <a:ea typeface="Source Sans Pro"/>
              <a:cs typeface="Source Sans Pro"/>
              <a:sym typeface="Source Sans Pro"/>
            </a:endParaRPr>
          </a:p>
        </p:txBody>
      </p:sp>
      <p:pic>
        <p:nvPicPr>
          <p:cNvPr id="2" name="Immagine 1">
            <a:extLst>
              <a:ext uri="{FF2B5EF4-FFF2-40B4-BE49-F238E27FC236}">
                <a16:creationId xmlns:a16="http://schemas.microsoft.com/office/drawing/2014/main" id="{20C620E2-DCF7-9980-82FA-320E29540F43}"/>
              </a:ext>
            </a:extLst>
          </p:cNvPr>
          <p:cNvPicPr>
            <a:picLocks noChangeAspect="1"/>
          </p:cNvPicPr>
          <p:nvPr/>
        </p:nvPicPr>
        <p:blipFill>
          <a:blip r:embed="rId3"/>
          <a:stretch>
            <a:fillRect/>
          </a:stretch>
        </p:blipFill>
        <p:spPr>
          <a:xfrm>
            <a:off x="9144" y="0"/>
            <a:ext cx="527538" cy="5143500"/>
          </a:xfrm>
          <a:prstGeom prst="rect">
            <a:avLst/>
          </a:prstGeom>
        </p:spPr>
      </p:pic>
      <p:sp>
        <p:nvSpPr>
          <p:cNvPr id="22" name="Google Shape;54;p13">
            <a:extLst>
              <a:ext uri="{FF2B5EF4-FFF2-40B4-BE49-F238E27FC236}">
                <a16:creationId xmlns:a16="http://schemas.microsoft.com/office/drawing/2014/main" id="{BA485454-548B-D82A-7DFA-90A51BDE6DBB}"/>
              </a:ext>
            </a:extLst>
          </p:cNvPr>
          <p:cNvSpPr txBox="1">
            <a:spLocks/>
          </p:cNvSpPr>
          <p:nvPr/>
        </p:nvSpPr>
        <p:spPr>
          <a:xfrm>
            <a:off x="1193390" y="1167067"/>
            <a:ext cx="3214487" cy="284622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pPr marL="285750" lvl="0" indent="-285750" algn="just" rtl="0">
              <a:lnSpc>
                <a:spcPct val="150000"/>
              </a:lnSpc>
              <a:buSzPct val="100000"/>
              <a:buFont typeface="Arial" panose="020B0604020202020204" pitchFamily="34" charset="0"/>
              <a:buChar char="•"/>
            </a:pPr>
            <a:endParaRPr lang="en-US" sz="1200" dirty="0"/>
          </a:p>
        </p:txBody>
      </p:sp>
      <p:pic>
        <p:nvPicPr>
          <p:cNvPr id="3" name="Google Shape;195;p27">
            <a:extLst>
              <a:ext uri="{FF2B5EF4-FFF2-40B4-BE49-F238E27FC236}">
                <a16:creationId xmlns:a16="http://schemas.microsoft.com/office/drawing/2014/main" id="{2F462CD0-A82D-D5AE-E953-D59AD63A6D5D}"/>
              </a:ext>
            </a:extLst>
          </p:cNvPr>
          <p:cNvPicPr preferRelativeResize="0"/>
          <p:nvPr/>
        </p:nvPicPr>
        <p:blipFill>
          <a:blip r:embed="rId4">
            <a:alphaModFix/>
          </a:blip>
          <a:stretch>
            <a:fillRect/>
          </a:stretch>
        </p:blipFill>
        <p:spPr>
          <a:xfrm>
            <a:off x="1246829" y="985714"/>
            <a:ext cx="7069015" cy="3762809"/>
          </a:xfrm>
          <a:prstGeom prst="rect">
            <a:avLst/>
          </a:prstGeom>
          <a:noFill/>
          <a:ln>
            <a:noFill/>
          </a:ln>
        </p:spPr>
      </p:pic>
      <p:sp>
        <p:nvSpPr>
          <p:cNvPr id="5" name="CasellaDiTesto 4">
            <a:extLst>
              <a:ext uri="{FF2B5EF4-FFF2-40B4-BE49-F238E27FC236}">
                <a16:creationId xmlns:a16="http://schemas.microsoft.com/office/drawing/2014/main" id="{EF6BD511-E44C-0F47-777B-4B4CF52DE5A2}"/>
              </a:ext>
            </a:extLst>
          </p:cNvPr>
          <p:cNvSpPr txBox="1"/>
          <p:nvPr/>
        </p:nvSpPr>
        <p:spPr>
          <a:xfrm>
            <a:off x="1246829" y="4726995"/>
            <a:ext cx="4572000" cy="307777"/>
          </a:xfrm>
          <a:prstGeom prst="rect">
            <a:avLst/>
          </a:prstGeom>
          <a:noFill/>
        </p:spPr>
        <p:txBody>
          <a:bodyPr wrap="square">
            <a:spAutoFit/>
          </a:bodyPr>
          <a:lstStyle/>
          <a:p>
            <a:pPr marL="0" lvl="0" indent="0" algn="l" rtl="0">
              <a:spcBef>
                <a:spcPts val="0"/>
              </a:spcBef>
              <a:spcAft>
                <a:spcPts val="0"/>
              </a:spcAft>
              <a:buNone/>
            </a:pPr>
            <a:r>
              <a:rPr lang="it-IT" u="sng" dirty="0">
                <a:solidFill>
                  <a:schemeClr val="hlink"/>
                </a:solidFill>
                <a:latin typeface="+mn-lt"/>
                <a:ea typeface="Questrial"/>
                <a:cs typeface="Questrial"/>
                <a:sym typeface="Questrial"/>
                <a:hlinkClick r:id="rId5"/>
              </a:rPr>
              <a:t>https://lindat.cz/</a:t>
            </a:r>
            <a:r>
              <a:rPr lang="it-IT" u="sng" dirty="0">
                <a:solidFill>
                  <a:schemeClr val="hlink"/>
                </a:solidFill>
                <a:latin typeface="+mn-lt"/>
                <a:ea typeface="Questrial"/>
                <a:cs typeface="Questrial"/>
                <a:sym typeface="Questrial"/>
              </a:rPr>
              <a:t>   </a:t>
            </a:r>
            <a:endParaRPr lang="it-IT" dirty="0">
              <a:latin typeface="+mn-lt"/>
              <a:ea typeface="Questrial"/>
              <a:cs typeface="Questrial"/>
              <a:sym typeface="Questrial"/>
            </a:endParaRPr>
          </a:p>
        </p:txBody>
      </p:sp>
    </p:spTree>
    <p:extLst>
      <p:ext uri="{BB962C8B-B14F-4D97-AF65-F5344CB8AC3E}">
        <p14:creationId xmlns:p14="http://schemas.microsoft.com/office/powerpoint/2010/main" val="14946280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1720502" y="311674"/>
            <a:ext cx="6121671" cy="67404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endParaRPr sz="2800" b="1" dirty="0">
              <a:solidFill>
                <a:srgbClr val="216498"/>
              </a:solidFill>
              <a:latin typeface="+mj-lt"/>
              <a:ea typeface="Source Sans Pro"/>
              <a:cs typeface="Source Sans Pro"/>
              <a:sym typeface="Source Sans Pro"/>
            </a:endParaRPr>
          </a:p>
        </p:txBody>
      </p:sp>
      <p:pic>
        <p:nvPicPr>
          <p:cNvPr id="2" name="Immagine 1">
            <a:extLst>
              <a:ext uri="{FF2B5EF4-FFF2-40B4-BE49-F238E27FC236}">
                <a16:creationId xmlns:a16="http://schemas.microsoft.com/office/drawing/2014/main" id="{20C620E2-DCF7-9980-82FA-320E29540F43}"/>
              </a:ext>
            </a:extLst>
          </p:cNvPr>
          <p:cNvPicPr>
            <a:picLocks noChangeAspect="1"/>
          </p:cNvPicPr>
          <p:nvPr/>
        </p:nvPicPr>
        <p:blipFill>
          <a:blip r:embed="rId3"/>
          <a:stretch>
            <a:fillRect/>
          </a:stretch>
        </p:blipFill>
        <p:spPr>
          <a:xfrm>
            <a:off x="0" y="0"/>
            <a:ext cx="527538" cy="5143500"/>
          </a:xfrm>
          <a:prstGeom prst="rect">
            <a:avLst/>
          </a:prstGeom>
        </p:spPr>
      </p:pic>
      <p:sp>
        <p:nvSpPr>
          <p:cNvPr id="22" name="Google Shape;54;p13">
            <a:extLst>
              <a:ext uri="{FF2B5EF4-FFF2-40B4-BE49-F238E27FC236}">
                <a16:creationId xmlns:a16="http://schemas.microsoft.com/office/drawing/2014/main" id="{BA485454-548B-D82A-7DFA-90A51BDE6DBB}"/>
              </a:ext>
            </a:extLst>
          </p:cNvPr>
          <p:cNvSpPr txBox="1">
            <a:spLocks/>
          </p:cNvSpPr>
          <p:nvPr/>
        </p:nvSpPr>
        <p:spPr>
          <a:xfrm>
            <a:off x="1193390" y="1167067"/>
            <a:ext cx="3214487" cy="284622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pPr marL="285750" lvl="0" indent="-285750" algn="just" rtl="0">
              <a:lnSpc>
                <a:spcPct val="150000"/>
              </a:lnSpc>
              <a:buSzPct val="100000"/>
              <a:buFont typeface="Arial" panose="020B0604020202020204" pitchFamily="34" charset="0"/>
              <a:buChar char="•"/>
            </a:pPr>
            <a:endParaRPr lang="en-US" sz="1200" dirty="0"/>
          </a:p>
        </p:txBody>
      </p:sp>
      <p:pic>
        <p:nvPicPr>
          <p:cNvPr id="4" name="Google Shape;219;p30">
            <a:extLst>
              <a:ext uri="{FF2B5EF4-FFF2-40B4-BE49-F238E27FC236}">
                <a16:creationId xmlns:a16="http://schemas.microsoft.com/office/drawing/2014/main" id="{7214177C-6F06-602C-55F4-FA84C9F01FD8}"/>
              </a:ext>
            </a:extLst>
          </p:cNvPr>
          <p:cNvPicPr preferRelativeResize="0"/>
          <p:nvPr/>
        </p:nvPicPr>
        <p:blipFill>
          <a:blip r:embed="rId4">
            <a:alphaModFix/>
          </a:blip>
          <a:stretch>
            <a:fillRect/>
          </a:stretch>
        </p:blipFill>
        <p:spPr>
          <a:xfrm>
            <a:off x="1465385" y="311674"/>
            <a:ext cx="6658708" cy="4245696"/>
          </a:xfrm>
          <a:prstGeom prst="rect">
            <a:avLst/>
          </a:prstGeom>
          <a:noFill/>
          <a:ln>
            <a:noFill/>
          </a:ln>
        </p:spPr>
      </p:pic>
      <p:sp>
        <p:nvSpPr>
          <p:cNvPr id="7" name="CasellaDiTesto 6">
            <a:extLst>
              <a:ext uri="{FF2B5EF4-FFF2-40B4-BE49-F238E27FC236}">
                <a16:creationId xmlns:a16="http://schemas.microsoft.com/office/drawing/2014/main" id="{1049016F-DEE6-6D1C-D1E7-1776A0E8E1A4}"/>
              </a:ext>
            </a:extLst>
          </p:cNvPr>
          <p:cNvSpPr txBox="1"/>
          <p:nvPr/>
        </p:nvSpPr>
        <p:spPr>
          <a:xfrm>
            <a:off x="1193390" y="4763855"/>
            <a:ext cx="4572000" cy="230832"/>
          </a:xfrm>
          <a:prstGeom prst="rect">
            <a:avLst/>
          </a:prstGeom>
          <a:noFill/>
        </p:spPr>
        <p:txBody>
          <a:bodyPr wrap="square">
            <a:spAutoFit/>
          </a:bodyPr>
          <a:lstStyle/>
          <a:p>
            <a:pPr marL="0" lvl="0" indent="0" algn="l" rtl="0">
              <a:spcBef>
                <a:spcPts val="0"/>
              </a:spcBef>
              <a:spcAft>
                <a:spcPts val="0"/>
              </a:spcAft>
              <a:buNone/>
            </a:pPr>
            <a:r>
              <a:rPr lang="it-IT" sz="900" u="sng" dirty="0">
                <a:solidFill>
                  <a:schemeClr val="hlink"/>
                </a:solidFill>
                <a:latin typeface="+mn-lt"/>
                <a:ea typeface="Questrial"/>
                <a:cs typeface="Questrial"/>
                <a:sym typeface="Questrial"/>
                <a:hlinkClick r:id="rId5"/>
              </a:rPr>
              <a:t>https://www.clarin.ac.uk/</a:t>
            </a:r>
            <a:endParaRPr lang="it-IT" sz="900" dirty="0">
              <a:latin typeface="+mn-lt"/>
              <a:ea typeface="Questrial"/>
              <a:cs typeface="Questrial"/>
              <a:sym typeface="Questrial"/>
            </a:endParaRPr>
          </a:p>
        </p:txBody>
      </p:sp>
    </p:spTree>
    <p:extLst>
      <p:ext uri="{BB962C8B-B14F-4D97-AF65-F5344CB8AC3E}">
        <p14:creationId xmlns:p14="http://schemas.microsoft.com/office/powerpoint/2010/main" val="38215987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1720502" y="311674"/>
            <a:ext cx="5702993" cy="67404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GB" sz="2400" b="1" dirty="0">
                <a:solidFill>
                  <a:srgbClr val="216498"/>
                </a:solidFill>
                <a:latin typeface="+mj-lt"/>
                <a:ea typeface="Source Sans Pro"/>
                <a:cs typeface="Source Sans Pro"/>
                <a:sym typeface="Source Sans Pro"/>
              </a:rPr>
              <a:t>The technical infrastructure</a:t>
            </a:r>
            <a:endParaRPr sz="2800" b="1" dirty="0">
              <a:solidFill>
                <a:srgbClr val="216498"/>
              </a:solidFill>
              <a:latin typeface="+mj-lt"/>
              <a:ea typeface="Source Sans Pro"/>
              <a:cs typeface="Source Sans Pro"/>
              <a:sym typeface="Source Sans Pro"/>
            </a:endParaRPr>
          </a:p>
        </p:txBody>
      </p:sp>
      <p:pic>
        <p:nvPicPr>
          <p:cNvPr id="2" name="Immagine 1">
            <a:extLst>
              <a:ext uri="{FF2B5EF4-FFF2-40B4-BE49-F238E27FC236}">
                <a16:creationId xmlns:a16="http://schemas.microsoft.com/office/drawing/2014/main" id="{20C620E2-DCF7-9980-82FA-320E29540F43}"/>
              </a:ext>
            </a:extLst>
          </p:cNvPr>
          <p:cNvPicPr>
            <a:picLocks noChangeAspect="1"/>
          </p:cNvPicPr>
          <p:nvPr/>
        </p:nvPicPr>
        <p:blipFill>
          <a:blip r:embed="rId3"/>
          <a:stretch>
            <a:fillRect/>
          </a:stretch>
        </p:blipFill>
        <p:spPr>
          <a:xfrm>
            <a:off x="9144" y="0"/>
            <a:ext cx="527538" cy="5143500"/>
          </a:xfrm>
          <a:prstGeom prst="rect">
            <a:avLst/>
          </a:prstGeom>
        </p:spPr>
      </p:pic>
      <p:cxnSp>
        <p:nvCxnSpPr>
          <p:cNvPr id="12" name="Connettore 1 11">
            <a:extLst>
              <a:ext uri="{FF2B5EF4-FFF2-40B4-BE49-F238E27FC236}">
                <a16:creationId xmlns:a16="http://schemas.microsoft.com/office/drawing/2014/main" id="{C5E996A5-A0E1-6570-6932-E30806CB6CFD}"/>
              </a:ext>
            </a:extLst>
          </p:cNvPr>
          <p:cNvCxnSpPr/>
          <p:nvPr/>
        </p:nvCxnSpPr>
        <p:spPr>
          <a:xfrm>
            <a:off x="1511164" y="4157785"/>
            <a:ext cx="6121671" cy="0"/>
          </a:xfrm>
          <a:prstGeom prst="line">
            <a:avLst/>
          </a:prstGeom>
          <a:ln>
            <a:solidFill>
              <a:srgbClr val="216498"/>
            </a:solidFill>
          </a:ln>
        </p:spPr>
        <p:style>
          <a:lnRef idx="1">
            <a:schemeClr val="accent1"/>
          </a:lnRef>
          <a:fillRef idx="0">
            <a:schemeClr val="accent1"/>
          </a:fillRef>
          <a:effectRef idx="0">
            <a:schemeClr val="accent1"/>
          </a:effectRef>
          <a:fontRef idx="minor">
            <a:schemeClr val="tx1"/>
          </a:fontRef>
        </p:style>
      </p:cxnSp>
      <p:sp>
        <p:nvSpPr>
          <p:cNvPr id="22" name="Google Shape;54;p13">
            <a:extLst>
              <a:ext uri="{FF2B5EF4-FFF2-40B4-BE49-F238E27FC236}">
                <a16:creationId xmlns:a16="http://schemas.microsoft.com/office/drawing/2014/main" id="{BA485454-548B-D82A-7DFA-90A51BDE6DBB}"/>
              </a:ext>
            </a:extLst>
          </p:cNvPr>
          <p:cNvSpPr txBox="1">
            <a:spLocks/>
          </p:cNvSpPr>
          <p:nvPr/>
        </p:nvSpPr>
        <p:spPr>
          <a:xfrm>
            <a:off x="1638135" y="762402"/>
            <a:ext cx="5324641" cy="183279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pPr marL="457200" lvl="0" indent="-330200" algn="l" rtl="0">
              <a:lnSpc>
                <a:spcPct val="115000"/>
              </a:lnSpc>
              <a:spcBef>
                <a:spcPts val="0"/>
              </a:spcBef>
              <a:spcAft>
                <a:spcPts val="0"/>
              </a:spcAft>
              <a:buClr>
                <a:schemeClr val="dk1"/>
              </a:buClr>
              <a:buSzPts val="1600"/>
              <a:buFont typeface="Questrial"/>
              <a:buChar char="●"/>
            </a:pPr>
            <a:endParaRPr lang="en-US" sz="1200" dirty="0">
              <a:solidFill>
                <a:schemeClr val="dk1"/>
              </a:solidFill>
              <a:latin typeface="Questrial"/>
              <a:ea typeface="Questrial"/>
              <a:cs typeface="Questrial"/>
              <a:sym typeface="Questrial"/>
            </a:endParaRPr>
          </a:p>
        </p:txBody>
      </p:sp>
      <p:grpSp>
        <p:nvGrpSpPr>
          <p:cNvPr id="9" name="Gruppo 8">
            <a:extLst>
              <a:ext uri="{FF2B5EF4-FFF2-40B4-BE49-F238E27FC236}">
                <a16:creationId xmlns:a16="http://schemas.microsoft.com/office/drawing/2014/main" id="{E5A28A52-4A12-6376-EDC6-A42C4EB15B66}"/>
              </a:ext>
            </a:extLst>
          </p:cNvPr>
          <p:cNvGrpSpPr/>
          <p:nvPr/>
        </p:nvGrpSpPr>
        <p:grpSpPr>
          <a:xfrm>
            <a:off x="3441548" y="4295545"/>
            <a:ext cx="2260902" cy="738319"/>
            <a:chOff x="1309082" y="4243804"/>
            <a:chExt cx="2260902" cy="738319"/>
          </a:xfrm>
        </p:grpSpPr>
        <p:pic>
          <p:nvPicPr>
            <p:cNvPr id="10" name="Immagine 9">
              <a:extLst>
                <a:ext uri="{FF2B5EF4-FFF2-40B4-BE49-F238E27FC236}">
                  <a16:creationId xmlns:a16="http://schemas.microsoft.com/office/drawing/2014/main" id="{AB797188-50AA-EEC9-C379-761732586F96}"/>
                </a:ext>
              </a:extLst>
            </p:cNvPr>
            <p:cNvPicPr>
              <a:picLocks noChangeAspect="1"/>
            </p:cNvPicPr>
            <p:nvPr/>
          </p:nvPicPr>
          <p:blipFill rotWithShape="1">
            <a:blip r:embed="rId4"/>
            <a:srcRect l="58593" r="21831"/>
            <a:stretch/>
          </p:blipFill>
          <p:spPr>
            <a:xfrm>
              <a:off x="1309082" y="4243804"/>
              <a:ext cx="789684" cy="738319"/>
            </a:xfrm>
            <a:prstGeom prst="rect">
              <a:avLst/>
            </a:prstGeom>
          </p:spPr>
        </p:pic>
        <p:pic>
          <p:nvPicPr>
            <p:cNvPr id="11" name="Immagine 10">
              <a:extLst>
                <a:ext uri="{FF2B5EF4-FFF2-40B4-BE49-F238E27FC236}">
                  <a16:creationId xmlns:a16="http://schemas.microsoft.com/office/drawing/2014/main" id="{62E52878-49DF-1766-A1F8-B70D250F679F}"/>
                </a:ext>
              </a:extLst>
            </p:cNvPr>
            <p:cNvPicPr>
              <a:picLocks noChangeAspect="1"/>
            </p:cNvPicPr>
            <p:nvPr/>
          </p:nvPicPr>
          <p:blipFill rotWithShape="1">
            <a:blip r:embed="rId5"/>
            <a:srcRect b="27418"/>
            <a:stretch/>
          </p:blipFill>
          <p:spPr>
            <a:xfrm>
              <a:off x="2167990" y="4615551"/>
              <a:ext cx="1401994" cy="279482"/>
            </a:xfrm>
            <a:prstGeom prst="rect">
              <a:avLst/>
            </a:prstGeom>
          </p:spPr>
        </p:pic>
      </p:grpSp>
      <p:pic>
        <p:nvPicPr>
          <p:cNvPr id="3" name="Google Shape;240;p33">
            <a:extLst>
              <a:ext uri="{FF2B5EF4-FFF2-40B4-BE49-F238E27FC236}">
                <a16:creationId xmlns:a16="http://schemas.microsoft.com/office/drawing/2014/main" id="{FBCD3BB8-1DAB-12BA-387C-E79E6F851A4E}"/>
              </a:ext>
            </a:extLst>
          </p:cNvPr>
          <p:cNvPicPr preferRelativeResize="0"/>
          <p:nvPr/>
        </p:nvPicPr>
        <p:blipFill>
          <a:blip r:embed="rId6">
            <a:alphaModFix/>
          </a:blip>
          <a:stretch>
            <a:fillRect/>
          </a:stretch>
        </p:blipFill>
        <p:spPr>
          <a:xfrm>
            <a:off x="1336429" y="1438125"/>
            <a:ext cx="7159965" cy="2220348"/>
          </a:xfrm>
          <a:prstGeom prst="rect">
            <a:avLst/>
          </a:prstGeom>
          <a:noFill/>
          <a:ln>
            <a:noFill/>
          </a:ln>
        </p:spPr>
      </p:pic>
    </p:spTree>
    <p:extLst>
      <p:ext uri="{BB962C8B-B14F-4D97-AF65-F5344CB8AC3E}">
        <p14:creationId xmlns:p14="http://schemas.microsoft.com/office/powerpoint/2010/main" val="5480828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1720502" y="311674"/>
            <a:ext cx="6121671" cy="67404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it-IT" sz="2800" b="1" dirty="0">
                <a:solidFill>
                  <a:srgbClr val="216498"/>
                </a:solidFill>
                <a:latin typeface="+mj-lt"/>
                <a:ea typeface="Source Sans Pro"/>
                <a:cs typeface="Source Sans Pro"/>
                <a:sym typeface="Source Sans Pro"/>
              </a:rPr>
              <a:t>FAIR </a:t>
            </a:r>
            <a:r>
              <a:rPr lang="it-IT" sz="2800" b="1" dirty="0" err="1">
                <a:solidFill>
                  <a:srgbClr val="216498"/>
                </a:solidFill>
                <a:latin typeface="+mj-lt"/>
                <a:ea typeface="Source Sans Pro"/>
                <a:cs typeface="Source Sans Pro"/>
                <a:sym typeface="Source Sans Pro"/>
              </a:rPr>
              <a:t>principles</a:t>
            </a:r>
            <a:r>
              <a:rPr lang="it-IT" sz="2800" b="1" dirty="0">
                <a:solidFill>
                  <a:srgbClr val="216498"/>
                </a:solidFill>
                <a:latin typeface="+mj-lt"/>
                <a:ea typeface="Source Sans Pro"/>
                <a:cs typeface="Source Sans Pro"/>
                <a:sym typeface="Source Sans Pro"/>
              </a:rPr>
              <a:t> in CLARIN</a:t>
            </a:r>
          </a:p>
        </p:txBody>
      </p:sp>
      <p:pic>
        <p:nvPicPr>
          <p:cNvPr id="2" name="Immagine 1">
            <a:extLst>
              <a:ext uri="{FF2B5EF4-FFF2-40B4-BE49-F238E27FC236}">
                <a16:creationId xmlns:a16="http://schemas.microsoft.com/office/drawing/2014/main" id="{20C620E2-DCF7-9980-82FA-320E29540F43}"/>
              </a:ext>
            </a:extLst>
          </p:cNvPr>
          <p:cNvPicPr>
            <a:picLocks noChangeAspect="1"/>
          </p:cNvPicPr>
          <p:nvPr/>
        </p:nvPicPr>
        <p:blipFill>
          <a:blip r:embed="rId3"/>
          <a:stretch>
            <a:fillRect/>
          </a:stretch>
        </p:blipFill>
        <p:spPr>
          <a:xfrm>
            <a:off x="9144" y="0"/>
            <a:ext cx="527538" cy="5143500"/>
          </a:xfrm>
          <a:prstGeom prst="rect">
            <a:avLst/>
          </a:prstGeom>
        </p:spPr>
      </p:pic>
      <p:sp>
        <p:nvSpPr>
          <p:cNvPr id="22" name="Google Shape;54;p13">
            <a:extLst>
              <a:ext uri="{FF2B5EF4-FFF2-40B4-BE49-F238E27FC236}">
                <a16:creationId xmlns:a16="http://schemas.microsoft.com/office/drawing/2014/main" id="{BA485454-548B-D82A-7DFA-90A51BDE6DBB}"/>
              </a:ext>
            </a:extLst>
          </p:cNvPr>
          <p:cNvSpPr txBox="1">
            <a:spLocks/>
          </p:cNvSpPr>
          <p:nvPr/>
        </p:nvSpPr>
        <p:spPr>
          <a:xfrm>
            <a:off x="1176003" y="1323477"/>
            <a:ext cx="7210668" cy="284622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pPr marL="0" marR="0">
              <a:spcBef>
                <a:spcPts val="0"/>
              </a:spcBef>
              <a:spcAft>
                <a:spcPts val="0"/>
              </a:spcAft>
            </a:pPr>
            <a:r>
              <a:rPr lang="it-IT" sz="1200" dirty="0">
                <a:effectLst/>
                <a:latin typeface="+mn-lt"/>
              </a:rPr>
              <a:t> </a:t>
            </a:r>
          </a:p>
          <a:p>
            <a:pPr marL="0" marR="0">
              <a:spcBef>
                <a:spcPts val="0"/>
              </a:spcBef>
              <a:spcAft>
                <a:spcPts val="0"/>
              </a:spcAft>
            </a:pPr>
            <a:r>
              <a:rPr lang="it-IT" sz="1200" dirty="0">
                <a:effectLst/>
                <a:latin typeface="+mn-lt"/>
              </a:rPr>
              <a:t> </a:t>
            </a:r>
          </a:p>
          <a:p>
            <a:pPr marL="171450" indent="-171450" algn="just" rtl="0" fontAlgn="ctr">
              <a:lnSpc>
                <a:spcPct val="150000"/>
              </a:lnSpc>
              <a:spcBef>
                <a:spcPts val="0"/>
              </a:spcBef>
              <a:spcAft>
                <a:spcPts val="0"/>
              </a:spcAft>
              <a:buSzPct val="100000"/>
              <a:buFont typeface="Arial" panose="020B0604020202020204" pitchFamily="34" charset="0"/>
              <a:buChar char="•"/>
            </a:pPr>
            <a:r>
              <a:rPr lang="it-IT" sz="1200" b="1" dirty="0">
                <a:effectLst/>
                <a:latin typeface="+mn-lt"/>
              </a:rPr>
              <a:t>FINDABLE</a:t>
            </a:r>
            <a:r>
              <a:rPr lang="it-IT" sz="1200" dirty="0">
                <a:effectLst/>
                <a:latin typeface="+mn-lt"/>
              </a:rPr>
              <a:t> </a:t>
            </a:r>
            <a:r>
              <a:rPr lang="it-IT" sz="1200" dirty="0" err="1">
                <a:effectLst/>
                <a:latin typeface="+mn-lt"/>
              </a:rPr>
              <a:t>through</a:t>
            </a:r>
            <a:r>
              <a:rPr lang="it-IT" sz="1200" dirty="0">
                <a:effectLst/>
                <a:latin typeface="+mn-lt"/>
              </a:rPr>
              <a:t> access points </a:t>
            </a:r>
            <a:r>
              <a:rPr lang="it-IT" sz="1200" dirty="0" err="1">
                <a:effectLst/>
                <a:latin typeface="+mn-lt"/>
              </a:rPr>
              <a:t>such</a:t>
            </a:r>
            <a:r>
              <a:rPr lang="it-IT" sz="1200" dirty="0">
                <a:effectLst/>
                <a:latin typeface="+mn-lt"/>
              </a:rPr>
              <a:t> </a:t>
            </a:r>
            <a:r>
              <a:rPr lang="it-IT" sz="1200" dirty="0" err="1">
                <a:effectLst/>
                <a:latin typeface="+mn-lt"/>
              </a:rPr>
              <a:t>as</a:t>
            </a:r>
            <a:r>
              <a:rPr lang="it-IT" sz="1200" dirty="0">
                <a:effectLst/>
                <a:latin typeface="+mn-lt"/>
              </a:rPr>
              <a:t> the Virtual Language </a:t>
            </a:r>
            <a:r>
              <a:rPr lang="it-IT" sz="1200" dirty="0" err="1">
                <a:effectLst/>
                <a:latin typeface="+mn-lt"/>
              </a:rPr>
              <a:t>Observatory</a:t>
            </a:r>
            <a:r>
              <a:rPr lang="it-IT" sz="1200" dirty="0">
                <a:effectLst/>
                <a:latin typeface="+mn-lt"/>
              </a:rPr>
              <a:t> and the Content </a:t>
            </a:r>
            <a:r>
              <a:rPr lang="it-IT" sz="1200" dirty="0" err="1">
                <a:effectLst/>
                <a:latin typeface="+mn-lt"/>
              </a:rPr>
              <a:t>Search</a:t>
            </a:r>
            <a:endParaRPr lang="it-IT" sz="1200" dirty="0">
              <a:effectLst/>
              <a:latin typeface="+mn-lt"/>
            </a:endParaRPr>
          </a:p>
          <a:p>
            <a:pPr marL="171450" indent="-171450" algn="just" rtl="0" fontAlgn="ctr">
              <a:lnSpc>
                <a:spcPct val="150000"/>
              </a:lnSpc>
              <a:spcBef>
                <a:spcPts val="0"/>
              </a:spcBef>
              <a:spcAft>
                <a:spcPts val="0"/>
              </a:spcAft>
              <a:buSzPct val="100000"/>
              <a:buFont typeface="Arial" panose="020B0604020202020204" pitchFamily="34" charset="0"/>
              <a:buChar char="•"/>
            </a:pPr>
            <a:r>
              <a:rPr lang="it-IT" sz="1200" b="1" dirty="0">
                <a:effectLst/>
                <a:latin typeface="+mn-lt"/>
              </a:rPr>
              <a:t>ACCESSIBLE</a:t>
            </a:r>
            <a:r>
              <a:rPr lang="it-IT" sz="1200" dirty="0">
                <a:effectLst/>
                <a:latin typeface="+mn-lt"/>
              </a:rPr>
              <a:t> via CLARIN centres </a:t>
            </a:r>
            <a:r>
              <a:rPr lang="it-IT" sz="1200" dirty="0" err="1">
                <a:effectLst/>
                <a:latin typeface="+mn-lt"/>
              </a:rPr>
              <a:t>providing</a:t>
            </a:r>
            <a:r>
              <a:rPr lang="it-IT" sz="1200" dirty="0">
                <a:effectLst/>
                <a:latin typeface="+mn-lt"/>
              </a:rPr>
              <a:t> repositories, metadata and a </a:t>
            </a:r>
            <a:r>
              <a:rPr lang="it-IT" sz="1200" dirty="0" err="1">
                <a:effectLst/>
                <a:latin typeface="+mn-lt"/>
              </a:rPr>
              <a:t>federated</a:t>
            </a:r>
            <a:r>
              <a:rPr lang="it-IT" sz="1200" dirty="0">
                <a:effectLst/>
                <a:latin typeface="+mn-lt"/>
              </a:rPr>
              <a:t> login system</a:t>
            </a:r>
          </a:p>
          <a:p>
            <a:pPr marL="171450" indent="-171450" algn="just" rtl="0" fontAlgn="ctr">
              <a:lnSpc>
                <a:spcPct val="150000"/>
              </a:lnSpc>
              <a:spcBef>
                <a:spcPts val="0"/>
              </a:spcBef>
              <a:spcAft>
                <a:spcPts val="0"/>
              </a:spcAft>
              <a:buSzPct val="100000"/>
              <a:buFont typeface="Arial" panose="020B0604020202020204" pitchFamily="34" charset="0"/>
              <a:buChar char="•"/>
            </a:pPr>
            <a:r>
              <a:rPr lang="it-IT" sz="1200" b="1" dirty="0">
                <a:effectLst/>
                <a:latin typeface="+mn-lt"/>
              </a:rPr>
              <a:t>INTEROPERABLE</a:t>
            </a:r>
            <a:r>
              <a:rPr lang="it-IT" sz="1200" dirty="0">
                <a:effectLst/>
                <a:latin typeface="+mn-lt"/>
              </a:rPr>
              <a:t> thanks to the Language </a:t>
            </a:r>
            <a:r>
              <a:rPr lang="it-IT" sz="1200" dirty="0" err="1">
                <a:effectLst/>
                <a:latin typeface="+mn-lt"/>
              </a:rPr>
              <a:t>Switchboard</a:t>
            </a:r>
            <a:r>
              <a:rPr lang="it-IT" sz="1200" dirty="0">
                <a:effectLst/>
                <a:latin typeface="+mn-lt"/>
              </a:rPr>
              <a:t>, </a:t>
            </a:r>
            <a:r>
              <a:rPr lang="it-IT" sz="1200" dirty="0" err="1">
                <a:effectLst/>
                <a:latin typeface="+mn-lt"/>
              </a:rPr>
              <a:t>rich</a:t>
            </a:r>
            <a:r>
              <a:rPr lang="it-IT" sz="1200" dirty="0">
                <a:effectLst/>
                <a:latin typeface="+mn-lt"/>
              </a:rPr>
              <a:t> </a:t>
            </a:r>
            <a:r>
              <a:rPr lang="it-IT" sz="1200" dirty="0" err="1">
                <a:effectLst/>
                <a:latin typeface="+mn-lt"/>
              </a:rPr>
              <a:t>vocabularies</a:t>
            </a:r>
            <a:r>
              <a:rPr lang="it-IT" sz="1200" dirty="0">
                <a:effectLst/>
                <a:latin typeface="+mn-lt"/>
              </a:rPr>
              <a:t> (</a:t>
            </a:r>
            <a:r>
              <a:rPr lang="it-IT" sz="1200" dirty="0" err="1">
                <a:effectLst/>
                <a:latin typeface="+mn-lt"/>
              </a:rPr>
              <a:t>vd</a:t>
            </a:r>
            <a:r>
              <a:rPr lang="it-IT" sz="1200" dirty="0">
                <a:effectLst/>
                <a:latin typeface="+mn-lt"/>
              </a:rPr>
              <a:t>. the </a:t>
            </a:r>
            <a:r>
              <a:rPr lang="it-IT" sz="1200" dirty="0">
                <a:effectLst/>
                <a:latin typeface="+mn-lt"/>
                <a:hlinkClick r:id="rId4"/>
              </a:rPr>
              <a:t>Concept </a:t>
            </a:r>
            <a:r>
              <a:rPr lang="it-IT" sz="1200" dirty="0" err="1">
                <a:effectLst/>
                <a:latin typeface="+mn-lt"/>
                <a:hlinkClick r:id="rId4"/>
              </a:rPr>
              <a:t>Registry</a:t>
            </a:r>
            <a:r>
              <a:rPr lang="it-IT" sz="1200" dirty="0">
                <a:effectLst/>
                <a:latin typeface="+mn-lt"/>
              </a:rPr>
              <a:t>), and to explicit and </a:t>
            </a:r>
            <a:r>
              <a:rPr lang="it-IT" sz="1200" dirty="0" err="1">
                <a:effectLst/>
                <a:latin typeface="+mn-lt"/>
              </a:rPr>
              <a:t>well</a:t>
            </a:r>
            <a:r>
              <a:rPr lang="it-IT" sz="1200" dirty="0">
                <a:effectLst/>
                <a:latin typeface="+mn-lt"/>
              </a:rPr>
              <a:t> </a:t>
            </a:r>
            <a:r>
              <a:rPr lang="it-IT" sz="1200" dirty="0" err="1">
                <a:effectLst/>
                <a:latin typeface="+mn-lt"/>
              </a:rPr>
              <a:t>documented</a:t>
            </a:r>
            <a:r>
              <a:rPr lang="it-IT" sz="1200" dirty="0">
                <a:effectLst/>
                <a:latin typeface="+mn-lt"/>
              </a:rPr>
              <a:t> ways of linking metadata</a:t>
            </a:r>
          </a:p>
          <a:p>
            <a:pPr marL="171450" indent="-171450" algn="just" rtl="0" fontAlgn="ctr">
              <a:lnSpc>
                <a:spcPct val="150000"/>
              </a:lnSpc>
              <a:spcBef>
                <a:spcPts val="0"/>
              </a:spcBef>
              <a:spcAft>
                <a:spcPts val="0"/>
              </a:spcAft>
              <a:buSzPct val="100000"/>
              <a:buFont typeface="Arial" panose="020B0604020202020204" pitchFamily="34" charset="0"/>
              <a:buChar char="•"/>
            </a:pPr>
            <a:r>
              <a:rPr lang="it-IT" sz="1200" b="1" dirty="0">
                <a:effectLst/>
                <a:latin typeface="+mn-lt"/>
              </a:rPr>
              <a:t>REUSABLE</a:t>
            </a:r>
            <a:r>
              <a:rPr lang="it-IT" sz="1200" dirty="0">
                <a:effectLst/>
                <a:latin typeface="+mn-lt"/>
              </a:rPr>
              <a:t> </a:t>
            </a:r>
            <a:r>
              <a:rPr lang="it-IT" sz="1200" dirty="0" err="1">
                <a:effectLst/>
                <a:latin typeface="+mn-lt"/>
              </a:rPr>
              <a:t>through</a:t>
            </a:r>
            <a:r>
              <a:rPr lang="it-IT" sz="1200" dirty="0">
                <a:effectLst/>
                <a:latin typeface="+mn-lt"/>
              </a:rPr>
              <a:t> </a:t>
            </a:r>
            <a:r>
              <a:rPr lang="it-IT" sz="1200" dirty="0" err="1">
                <a:effectLst/>
                <a:latin typeface="+mn-lt"/>
              </a:rPr>
              <a:t>licenses</a:t>
            </a:r>
            <a:r>
              <a:rPr lang="it-IT" sz="1200" dirty="0">
                <a:effectLst/>
                <a:latin typeface="+mn-lt"/>
              </a:rPr>
              <a:t>, formats and standards, </a:t>
            </a:r>
            <a:r>
              <a:rPr lang="it-IT" sz="1200" dirty="0" err="1">
                <a:effectLst/>
                <a:latin typeface="+mn-lt"/>
              </a:rPr>
              <a:t>active</a:t>
            </a:r>
            <a:r>
              <a:rPr lang="it-IT" sz="1200" dirty="0">
                <a:effectLst/>
                <a:latin typeface="+mn-lt"/>
              </a:rPr>
              <a:t> metadata </a:t>
            </a:r>
            <a:r>
              <a:rPr lang="it-IT" sz="1200" dirty="0" err="1">
                <a:effectLst/>
                <a:latin typeface="+mn-lt"/>
              </a:rPr>
              <a:t>curation</a:t>
            </a:r>
            <a:r>
              <a:rPr lang="it-IT" sz="1200" dirty="0">
                <a:effectLst/>
                <a:latin typeface="+mn-lt"/>
              </a:rPr>
              <a:t> and link checks</a:t>
            </a:r>
          </a:p>
          <a:p>
            <a:pPr marL="171450" indent="-171450" algn="just" rtl="0" fontAlgn="ctr">
              <a:lnSpc>
                <a:spcPct val="150000"/>
              </a:lnSpc>
              <a:spcBef>
                <a:spcPts val="0"/>
              </a:spcBef>
              <a:spcAft>
                <a:spcPts val="0"/>
              </a:spcAft>
              <a:buSzPct val="100000"/>
              <a:buFont typeface="Arial" panose="020B0604020202020204" pitchFamily="34" charset="0"/>
              <a:buChar char="•"/>
            </a:pPr>
            <a:endParaRPr lang="it-IT" sz="1200" dirty="0">
              <a:latin typeface="+mn-lt"/>
            </a:endParaRPr>
          </a:p>
          <a:p>
            <a:pPr fontAlgn="ctr">
              <a:lnSpc>
                <a:spcPct val="150000"/>
              </a:lnSpc>
              <a:buSzPct val="100000"/>
            </a:pPr>
            <a:r>
              <a:rPr lang="it-IT" sz="1200" dirty="0">
                <a:solidFill>
                  <a:srgbClr val="000000"/>
                </a:solidFill>
                <a:effectLst/>
                <a:latin typeface="+mn-lt"/>
                <a:hlinkClick r:id="rId5"/>
              </a:rPr>
              <a:t>https://www.clarin.eu/fair</a:t>
            </a:r>
            <a:endParaRPr lang="it-IT" sz="1200" dirty="0">
              <a:solidFill>
                <a:srgbClr val="000000"/>
              </a:solidFill>
              <a:effectLst/>
              <a:latin typeface="+mn-lt"/>
            </a:endParaRPr>
          </a:p>
          <a:p>
            <a:pPr marL="171450" indent="-171450" algn="just" rtl="0" fontAlgn="ctr">
              <a:lnSpc>
                <a:spcPct val="150000"/>
              </a:lnSpc>
              <a:spcBef>
                <a:spcPts val="0"/>
              </a:spcBef>
              <a:spcAft>
                <a:spcPts val="0"/>
              </a:spcAft>
              <a:buSzPct val="100000"/>
              <a:buFont typeface="Arial" panose="020B0604020202020204" pitchFamily="34" charset="0"/>
              <a:buChar char="•"/>
            </a:pPr>
            <a:endParaRPr lang="it-IT" sz="1200" dirty="0">
              <a:effectLst/>
              <a:latin typeface="+mn-lt"/>
            </a:endParaRPr>
          </a:p>
        </p:txBody>
      </p:sp>
    </p:spTree>
    <p:extLst>
      <p:ext uri="{BB962C8B-B14F-4D97-AF65-F5344CB8AC3E}">
        <p14:creationId xmlns:p14="http://schemas.microsoft.com/office/powerpoint/2010/main" val="35498152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1720502" y="311674"/>
            <a:ext cx="5702993" cy="67404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GB" sz="2400" b="1" dirty="0">
                <a:solidFill>
                  <a:srgbClr val="216498"/>
                </a:solidFill>
                <a:latin typeface="+mj-lt"/>
                <a:ea typeface="Source Sans Pro"/>
                <a:cs typeface="Source Sans Pro"/>
                <a:sym typeface="Source Sans Pro"/>
              </a:rPr>
              <a:t>CLARIN-IT</a:t>
            </a:r>
            <a:endParaRPr sz="2800" b="1" dirty="0">
              <a:solidFill>
                <a:srgbClr val="216498"/>
              </a:solidFill>
              <a:latin typeface="+mj-lt"/>
              <a:ea typeface="Source Sans Pro"/>
              <a:cs typeface="Source Sans Pro"/>
              <a:sym typeface="Source Sans Pro"/>
            </a:endParaRPr>
          </a:p>
        </p:txBody>
      </p:sp>
      <p:pic>
        <p:nvPicPr>
          <p:cNvPr id="2" name="Immagine 1">
            <a:extLst>
              <a:ext uri="{FF2B5EF4-FFF2-40B4-BE49-F238E27FC236}">
                <a16:creationId xmlns:a16="http://schemas.microsoft.com/office/drawing/2014/main" id="{20C620E2-DCF7-9980-82FA-320E29540F43}"/>
              </a:ext>
            </a:extLst>
          </p:cNvPr>
          <p:cNvPicPr>
            <a:picLocks noChangeAspect="1"/>
          </p:cNvPicPr>
          <p:nvPr/>
        </p:nvPicPr>
        <p:blipFill>
          <a:blip r:embed="rId3"/>
          <a:stretch>
            <a:fillRect/>
          </a:stretch>
        </p:blipFill>
        <p:spPr>
          <a:xfrm>
            <a:off x="9144" y="0"/>
            <a:ext cx="527538" cy="5143500"/>
          </a:xfrm>
          <a:prstGeom prst="rect">
            <a:avLst/>
          </a:prstGeom>
        </p:spPr>
      </p:pic>
      <p:cxnSp>
        <p:nvCxnSpPr>
          <p:cNvPr id="12" name="Connettore 1 11">
            <a:extLst>
              <a:ext uri="{FF2B5EF4-FFF2-40B4-BE49-F238E27FC236}">
                <a16:creationId xmlns:a16="http://schemas.microsoft.com/office/drawing/2014/main" id="{C5E996A5-A0E1-6570-6932-E30806CB6CFD}"/>
              </a:ext>
            </a:extLst>
          </p:cNvPr>
          <p:cNvCxnSpPr/>
          <p:nvPr/>
        </p:nvCxnSpPr>
        <p:spPr>
          <a:xfrm>
            <a:off x="1511164" y="4157785"/>
            <a:ext cx="6121671" cy="0"/>
          </a:xfrm>
          <a:prstGeom prst="line">
            <a:avLst/>
          </a:prstGeom>
          <a:ln>
            <a:solidFill>
              <a:srgbClr val="216498"/>
            </a:solidFill>
          </a:ln>
        </p:spPr>
        <p:style>
          <a:lnRef idx="1">
            <a:schemeClr val="accent1"/>
          </a:lnRef>
          <a:fillRef idx="0">
            <a:schemeClr val="accent1"/>
          </a:fillRef>
          <a:effectRef idx="0">
            <a:schemeClr val="accent1"/>
          </a:effectRef>
          <a:fontRef idx="minor">
            <a:schemeClr val="tx1"/>
          </a:fontRef>
        </p:style>
      </p:cxnSp>
      <p:sp>
        <p:nvSpPr>
          <p:cNvPr id="22" name="Google Shape;54;p13">
            <a:extLst>
              <a:ext uri="{FF2B5EF4-FFF2-40B4-BE49-F238E27FC236}">
                <a16:creationId xmlns:a16="http://schemas.microsoft.com/office/drawing/2014/main" id="{BA485454-548B-D82A-7DFA-90A51BDE6DBB}"/>
              </a:ext>
            </a:extLst>
          </p:cNvPr>
          <p:cNvSpPr txBox="1">
            <a:spLocks/>
          </p:cNvSpPr>
          <p:nvPr/>
        </p:nvSpPr>
        <p:spPr>
          <a:xfrm>
            <a:off x="1193390" y="1323476"/>
            <a:ext cx="7194884" cy="268981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pPr marL="0" indent="0" algn="just">
              <a:lnSpc>
                <a:spcPct val="150000"/>
              </a:lnSpc>
              <a:buNone/>
            </a:pPr>
            <a:r>
              <a:rPr lang="en-GB" sz="1400" dirty="0">
                <a:ea typeface="+mn-lt"/>
                <a:cs typeface="+mn-lt"/>
              </a:rPr>
              <a:t>CLARIN-IT is </a:t>
            </a:r>
            <a:r>
              <a:rPr lang="en-GB" sz="1400" b="1" dirty="0">
                <a:ea typeface="+mn-lt"/>
                <a:cs typeface="+mn-lt"/>
              </a:rPr>
              <a:t>the Italian node of CLARIN</a:t>
            </a:r>
            <a:r>
              <a:rPr lang="en-GB" sz="1400" dirty="0">
                <a:ea typeface="+mn-lt"/>
                <a:cs typeface="+mn-lt"/>
              </a:rPr>
              <a:t>. Italy became the 16th Full Member of CLARIN ERIC in 2015. The Founding member of the National Consortium is the Institute for Computational Linguistics “Antonio </a:t>
            </a:r>
            <a:r>
              <a:rPr lang="en-GB" sz="1400" dirty="0" err="1">
                <a:ea typeface="+mn-lt"/>
                <a:cs typeface="+mn-lt"/>
              </a:rPr>
              <a:t>Zampolli</a:t>
            </a:r>
            <a:r>
              <a:rPr lang="en-GB" sz="1400" dirty="0">
                <a:ea typeface="+mn-lt"/>
                <a:cs typeface="+mn-lt"/>
              </a:rPr>
              <a:t>” of the National Research Council of Italy.</a:t>
            </a:r>
            <a:endParaRPr lang="it-IT" sz="1400" dirty="0">
              <a:ea typeface="+mn-lt"/>
              <a:cs typeface="+mn-lt"/>
            </a:endParaRPr>
          </a:p>
          <a:p>
            <a:pPr marL="0" indent="0" algn="just">
              <a:lnSpc>
                <a:spcPct val="150000"/>
              </a:lnSpc>
              <a:buNone/>
            </a:pPr>
            <a:endParaRPr lang="en-GB" sz="1400" dirty="0">
              <a:ea typeface="+mn-lt"/>
              <a:cs typeface="+mn-lt"/>
            </a:endParaRPr>
          </a:p>
          <a:p>
            <a:pPr marL="0" indent="0" algn="just">
              <a:lnSpc>
                <a:spcPct val="150000"/>
              </a:lnSpc>
              <a:buNone/>
            </a:pPr>
            <a:r>
              <a:rPr lang="en-GB" sz="1400" dirty="0">
                <a:ea typeface="+mn-lt"/>
                <a:cs typeface="+mn-lt"/>
              </a:rPr>
              <a:t>CLARIN is involved in the H2IOSC project through its Italian national consortium CLARIN-IT.</a:t>
            </a:r>
            <a:endParaRPr lang="it-IT" sz="1400" dirty="0">
              <a:ea typeface="+mn-lt"/>
              <a:cs typeface="+mn-lt"/>
            </a:endParaRPr>
          </a:p>
        </p:txBody>
      </p:sp>
      <p:grpSp>
        <p:nvGrpSpPr>
          <p:cNvPr id="9" name="Gruppo 8">
            <a:extLst>
              <a:ext uri="{FF2B5EF4-FFF2-40B4-BE49-F238E27FC236}">
                <a16:creationId xmlns:a16="http://schemas.microsoft.com/office/drawing/2014/main" id="{E5A28A52-4A12-6376-EDC6-A42C4EB15B66}"/>
              </a:ext>
            </a:extLst>
          </p:cNvPr>
          <p:cNvGrpSpPr/>
          <p:nvPr/>
        </p:nvGrpSpPr>
        <p:grpSpPr>
          <a:xfrm>
            <a:off x="3441548" y="4295545"/>
            <a:ext cx="2260902" cy="738319"/>
            <a:chOff x="1309082" y="4243804"/>
            <a:chExt cx="2260902" cy="738319"/>
          </a:xfrm>
        </p:grpSpPr>
        <p:pic>
          <p:nvPicPr>
            <p:cNvPr id="10" name="Immagine 9">
              <a:extLst>
                <a:ext uri="{FF2B5EF4-FFF2-40B4-BE49-F238E27FC236}">
                  <a16:creationId xmlns:a16="http://schemas.microsoft.com/office/drawing/2014/main" id="{AB797188-50AA-EEC9-C379-761732586F96}"/>
                </a:ext>
              </a:extLst>
            </p:cNvPr>
            <p:cNvPicPr>
              <a:picLocks noChangeAspect="1"/>
            </p:cNvPicPr>
            <p:nvPr/>
          </p:nvPicPr>
          <p:blipFill rotWithShape="1">
            <a:blip r:embed="rId4"/>
            <a:srcRect l="58593" r="21831"/>
            <a:stretch/>
          </p:blipFill>
          <p:spPr>
            <a:xfrm>
              <a:off x="1309082" y="4243804"/>
              <a:ext cx="789684" cy="738319"/>
            </a:xfrm>
            <a:prstGeom prst="rect">
              <a:avLst/>
            </a:prstGeom>
          </p:spPr>
        </p:pic>
        <p:pic>
          <p:nvPicPr>
            <p:cNvPr id="11" name="Immagine 10">
              <a:extLst>
                <a:ext uri="{FF2B5EF4-FFF2-40B4-BE49-F238E27FC236}">
                  <a16:creationId xmlns:a16="http://schemas.microsoft.com/office/drawing/2014/main" id="{62E52878-49DF-1766-A1F8-B70D250F679F}"/>
                </a:ext>
              </a:extLst>
            </p:cNvPr>
            <p:cNvPicPr>
              <a:picLocks noChangeAspect="1"/>
            </p:cNvPicPr>
            <p:nvPr/>
          </p:nvPicPr>
          <p:blipFill rotWithShape="1">
            <a:blip r:embed="rId5"/>
            <a:srcRect b="27418"/>
            <a:stretch/>
          </p:blipFill>
          <p:spPr>
            <a:xfrm>
              <a:off x="2167990" y="4615551"/>
              <a:ext cx="1401994" cy="279482"/>
            </a:xfrm>
            <a:prstGeom prst="rect">
              <a:avLst/>
            </a:prstGeom>
          </p:spPr>
        </p:pic>
      </p:grpSp>
    </p:spTree>
    <p:extLst>
      <p:ext uri="{BB962C8B-B14F-4D97-AF65-F5344CB8AC3E}">
        <p14:creationId xmlns:p14="http://schemas.microsoft.com/office/powerpoint/2010/main" val="6987543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1720502" y="311674"/>
            <a:ext cx="5702993" cy="67404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GB" sz="2400" b="1" dirty="0">
                <a:solidFill>
                  <a:srgbClr val="216498"/>
                </a:solidFill>
                <a:latin typeface="+mj-lt"/>
                <a:ea typeface="Source Sans Pro"/>
                <a:cs typeface="Source Sans Pro"/>
                <a:sym typeface="Source Sans Pro"/>
              </a:rPr>
              <a:t>CLARIN-IT</a:t>
            </a:r>
            <a:endParaRPr sz="2800" b="1" dirty="0">
              <a:solidFill>
                <a:srgbClr val="216498"/>
              </a:solidFill>
              <a:latin typeface="+mj-lt"/>
              <a:ea typeface="Source Sans Pro"/>
              <a:cs typeface="Source Sans Pro"/>
              <a:sym typeface="Source Sans Pro"/>
            </a:endParaRPr>
          </a:p>
        </p:txBody>
      </p:sp>
      <p:pic>
        <p:nvPicPr>
          <p:cNvPr id="2" name="Immagine 1">
            <a:extLst>
              <a:ext uri="{FF2B5EF4-FFF2-40B4-BE49-F238E27FC236}">
                <a16:creationId xmlns:a16="http://schemas.microsoft.com/office/drawing/2014/main" id="{20C620E2-DCF7-9980-82FA-320E29540F43}"/>
              </a:ext>
            </a:extLst>
          </p:cNvPr>
          <p:cNvPicPr>
            <a:picLocks noChangeAspect="1"/>
          </p:cNvPicPr>
          <p:nvPr/>
        </p:nvPicPr>
        <p:blipFill>
          <a:blip r:embed="rId3"/>
          <a:stretch>
            <a:fillRect/>
          </a:stretch>
        </p:blipFill>
        <p:spPr>
          <a:xfrm>
            <a:off x="9144" y="0"/>
            <a:ext cx="527538" cy="5143500"/>
          </a:xfrm>
          <a:prstGeom prst="rect">
            <a:avLst/>
          </a:prstGeom>
        </p:spPr>
      </p:pic>
      <p:cxnSp>
        <p:nvCxnSpPr>
          <p:cNvPr id="12" name="Connettore 1 11">
            <a:extLst>
              <a:ext uri="{FF2B5EF4-FFF2-40B4-BE49-F238E27FC236}">
                <a16:creationId xmlns:a16="http://schemas.microsoft.com/office/drawing/2014/main" id="{C5E996A5-A0E1-6570-6932-E30806CB6CFD}"/>
              </a:ext>
            </a:extLst>
          </p:cNvPr>
          <p:cNvCxnSpPr/>
          <p:nvPr/>
        </p:nvCxnSpPr>
        <p:spPr>
          <a:xfrm>
            <a:off x="1511164" y="4157785"/>
            <a:ext cx="6121671" cy="0"/>
          </a:xfrm>
          <a:prstGeom prst="line">
            <a:avLst/>
          </a:prstGeom>
          <a:ln>
            <a:solidFill>
              <a:srgbClr val="216498"/>
            </a:solidFill>
          </a:ln>
        </p:spPr>
        <p:style>
          <a:lnRef idx="1">
            <a:schemeClr val="accent1"/>
          </a:lnRef>
          <a:fillRef idx="0">
            <a:schemeClr val="accent1"/>
          </a:fillRef>
          <a:effectRef idx="0">
            <a:schemeClr val="accent1"/>
          </a:effectRef>
          <a:fontRef idx="minor">
            <a:schemeClr val="tx1"/>
          </a:fontRef>
        </p:style>
      </p:cxnSp>
      <p:sp>
        <p:nvSpPr>
          <p:cNvPr id="22" name="Google Shape;54;p13">
            <a:extLst>
              <a:ext uri="{FF2B5EF4-FFF2-40B4-BE49-F238E27FC236}">
                <a16:creationId xmlns:a16="http://schemas.microsoft.com/office/drawing/2014/main" id="{BA485454-548B-D82A-7DFA-90A51BDE6DBB}"/>
              </a:ext>
            </a:extLst>
          </p:cNvPr>
          <p:cNvSpPr txBox="1">
            <a:spLocks/>
          </p:cNvSpPr>
          <p:nvPr/>
        </p:nvSpPr>
        <p:spPr>
          <a:xfrm>
            <a:off x="1193390" y="1123474"/>
            <a:ext cx="7194884" cy="288982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pPr algn="l" rtl="0" fontAlgn="base">
              <a:buSzPct val="100000"/>
            </a:pPr>
            <a:r>
              <a:rPr lang="en-US" sz="1400" b="0" i="0" u="none" strike="noStrike" dirty="0">
                <a:solidFill>
                  <a:srgbClr val="000000"/>
                </a:solidFill>
                <a:effectLst/>
                <a:latin typeface="+mn-lt"/>
              </a:rPr>
              <a:t>The Italian CLARIN Consortium includes the following </a:t>
            </a:r>
            <a:r>
              <a:rPr lang="en-US" sz="1400" b="0" i="0" u="none" strike="noStrike" dirty="0" err="1">
                <a:solidFill>
                  <a:srgbClr val="000000"/>
                </a:solidFill>
                <a:effectLst/>
                <a:latin typeface="+mn-lt"/>
              </a:rPr>
              <a:t>centres</a:t>
            </a:r>
            <a:r>
              <a:rPr lang="en-US" sz="1400" b="0" i="0" u="none" strike="noStrike" dirty="0">
                <a:solidFill>
                  <a:srgbClr val="000000"/>
                </a:solidFill>
                <a:effectLst/>
                <a:latin typeface="+mn-lt"/>
              </a:rPr>
              <a:t>:</a:t>
            </a:r>
            <a:endParaRPr lang="en-US" sz="1400" u="none" strike="noStrike" dirty="0">
              <a:solidFill>
                <a:srgbClr val="000000"/>
              </a:solidFill>
              <a:latin typeface="+mn-lt"/>
            </a:endParaRPr>
          </a:p>
          <a:p>
            <a:pPr algn="l" rtl="0" fontAlgn="base">
              <a:buSzPct val="100000"/>
            </a:pPr>
            <a:endParaRPr lang="en-US" sz="1400" b="0" i="0" dirty="0">
              <a:solidFill>
                <a:srgbClr val="000000"/>
              </a:solidFill>
              <a:effectLst/>
              <a:latin typeface="+mn-lt"/>
            </a:endParaRPr>
          </a:p>
          <a:p>
            <a:pPr marL="285750" indent="-285750" algn="l" rtl="0" fontAlgn="base">
              <a:buSzPct val="100000"/>
              <a:buFont typeface="Arial" panose="020B0604020202020204" pitchFamily="34" charset="0"/>
              <a:buChar char="•"/>
            </a:pPr>
            <a:r>
              <a:rPr lang="en-US" sz="1400" b="0" i="0" u="none" strike="noStrike" dirty="0">
                <a:solidFill>
                  <a:srgbClr val="000000"/>
                </a:solidFill>
                <a:effectLst/>
                <a:latin typeface="+mn-lt"/>
              </a:rPr>
              <a:t>The </a:t>
            </a:r>
            <a:r>
              <a:rPr lang="en-US" sz="1400" b="0" i="0" u="sng" strike="noStrike" dirty="0">
                <a:solidFill>
                  <a:srgbClr val="216498"/>
                </a:solidFill>
                <a:effectLst/>
                <a:latin typeface="+mn-lt"/>
                <a:hlinkClick r:id="rId4">
                  <a:extLst>
                    <a:ext uri="{A12FA001-AC4F-418D-AE19-62706E023703}">
                      <ahyp:hlinkClr xmlns:ahyp="http://schemas.microsoft.com/office/drawing/2018/hyperlinkcolor" val="tx"/>
                    </a:ext>
                  </a:extLst>
                </a:hlinkClick>
              </a:rPr>
              <a:t>ILC4CLARIN</a:t>
            </a:r>
            <a:r>
              <a:rPr lang="en-US" sz="1400" b="0" i="0" u="none" strike="noStrike" dirty="0">
                <a:solidFill>
                  <a:srgbClr val="216498"/>
                </a:solidFill>
                <a:effectLst/>
                <a:latin typeface="+mn-lt"/>
              </a:rPr>
              <a:t> </a:t>
            </a:r>
            <a:r>
              <a:rPr lang="en-US" sz="1400" b="0" i="0" u="none" strike="noStrike" dirty="0">
                <a:solidFill>
                  <a:srgbClr val="000000"/>
                </a:solidFill>
                <a:effectLst/>
                <a:latin typeface="+mn-lt"/>
              </a:rPr>
              <a:t>Centre at the Institute for Computational Linguistics “Antonio </a:t>
            </a:r>
            <a:r>
              <a:rPr lang="en-US" sz="1400" b="0" i="0" u="none" strike="noStrike" dirty="0" err="1">
                <a:solidFill>
                  <a:srgbClr val="000000"/>
                </a:solidFill>
                <a:effectLst/>
                <a:latin typeface="+mn-lt"/>
              </a:rPr>
              <a:t>Zampolli</a:t>
            </a:r>
            <a:r>
              <a:rPr lang="en-US" sz="1400" b="0" i="0" u="none" strike="noStrike" dirty="0">
                <a:solidFill>
                  <a:srgbClr val="000000"/>
                </a:solidFill>
                <a:effectLst/>
                <a:latin typeface="+mn-lt"/>
              </a:rPr>
              <a:t>” in Pisa. It is officially recognized as a CLARIN Service Providing Centre (CLARIN Centre of </a:t>
            </a:r>
            <a:r>
              <a:rPr lang="en-US" sz="1400" b="0" i="0" u="sng" strike="noStrike" dirty="0">
                <a:solidFill>
                  <a:srgbClr val="216498"/>
                </a:solidFill>
                <a:effectLst/>
                <a:latin typeface="+mn-lt"/>
                <a:hlinkClick r:id="rId5">
                  <a:extLst>
                    <a:ext uri="{A12FA001-AC4F-418D-AE19-62706E023703}">
                      <ahyp:hlinkClr xmlns:ahyp="http://schemas.microsoft.com/office/drawing/2018/hyperlinkcolor" val="tx"/>
                    </a:ext>
                  </a:extLst>
                </a:hlinkClick>
              </a:rPr>
              <a:t>Type B</a:t>
            </a:r>
            <a:r>
              <a:rPr lang="en-US" sz="1400" b="0" i="0" u="none" strike="noStrike" dirty="0">
                <a:solidFill>
                  <a:srgbClr val="000000"/>
                </a:solidFill>
                <a:effectLst/>
                <a:latin typeface="+mn-lt"/>
              </a:rPr>
              <a:t>)</a:t>
            </a:r>
            <a:r>
              <a:rPr lang="en-US" sz="1400" b="0" i="0" dirty="0">
                <a:solidFill>
                  <a:srgbClr val="000000"/>
                </a:solidFill>
                <a:effectLst/>
                <a:latin typeface="+mn-lt"/>
              </a:rPr>
              <a:t> </a:t>
            </a:r>
          </a:p>
          <a:p>
            <a:pPr marL="285750" indent="-285750" algn="l" rtl="0" fontAlgn="base">
              <a:buSzPct val="100000"/>
              <a:buFont typeface="Arial" panose="020B0604020202020204" pitchFamily="34" charset="0"/>
              <a:buChar char="•"/>
            </a:pPr>
            <a:r>
              <a:rPr lang="en-US" sz="1400" b="0" i="0" u="sng" strike="noStrike" dirty="0">
                <a:solidFill>
                  <a:srgbClr val="216498"/>
                </a:solidFill>
                <a:effectLst/>
                <a:latin typeface="+mn-lt"/>
                <a:hlinkClick r:id="rId6">
                  <a:extLst>
                    <a:ext uri="{A12FA001-AC4F-418D-AE19-62706E023703}">
                      <ahyp:hlinkClr xmlns:ahyp="http://schemas.microsoft.com/office/drawing/2018/hyperlinkcolor" val="tx"/>
                    </a:ext>
                  </a:extLst>
                </a:hlinkClick>
              </a:rPr>
              <a:t>EURAC Research CLARIN Centre</a:t>
            </a:r>
            <a:r>
              <a:rPr lang="en-US" sz="1400" b="0" i="0" u="none" strike="noStrike" dirty="0">
                <a:solidFill>
                  <a:srgbClr val="216498"/>
                </a:solidFill>
                <a:effectLst/>
                <a:latin typeface="+mn-lt"/>
              </a:rPr>
              <a:t> </a:t>
            </a:r>
            <a:r>
              <a:rPr lang="en-US" sz="1400" b="0" i="0" u="none" strike="noStrike" dirty="0">
                <a:solidFill>
                  <a:srgbClr val="000000"/>
                </a:solidFill>
                <a:effectLst/>
                <a:latin typeface="+mn-lt"/>
              </a:rPr>
              <a:t>(ERCC) at the EURAC Research Association in Bolzano, which is a CLARIN Metadata Providing Centre (CLARIN Centre of </a:t>
            </a:r>
            <a:r>
              <a:rPr lang="en-US" sz="1400" b="0" i="0" u="sng" strike="noStrike" dirty="0">
                <a:solidFill>
                  <a:srgbClr val="216498"/>
                </a:solidFill>
                <a:effectLst/>
                <a:latin typeface="+mn-lt"/>
                <a:hlinkClick r:id="rId5">
                  <a:extLst>
                    <a:ext uri="{A12FA001-AC4F-418D-AE19-62706E023703}">
                      <ahyp:hlinkClr xmlns:ahyp="http://schemas.microsoft.com/office/drawing/2018/hyperlinkcolor" val="tx"/>
                    </a:ext>
                  </a:extLst>
                </a:hlinkClick>
              </a:rPr>
              <a:t>Type C</a:t>
            </a:r>
            <a:r>
              <a:rPr lang="en-US" sz="1400" b="0" i="0" u="none" strike="noStrike" dirty="0">
                <a:solidFill>
                  <a:srgbClr val="000000"/>
                </a:solidFill>
                <a:effectLst/>
                <a:latin typeface="+mn-lt"/>
              </a:rPr>
              <a:t>)</a:t>
            </a:r>
            <a:r>
              <a:rPr lang="en-US" sz="1400" b="0" i="0" dirty="0">
                <a:solidFill>
                  <a:srgbClr val="000000"/>
                </a:solidFill>
                <a:effectLst/>
                <a:latin typeface="+mn-lt"/>
              </a:rPr>
              <a:t> </a:t>
            </a:r>
          </a:p>
          <a:p>
            <a:pPr marL="285750" indent="-285750" algn="l" rtl="0" fontAlgn="base">
              <a:buSzPct val="100000"/>
              <a:buFont typeface="Arial" panose="020B0604020202020204" pitchFamily="34" charset="0"/>
              <a:buChar char="•"/>
            </a:pPr>
            <a:r>
              <a:rPr lang="en-US" sz="1400" b="0" i="0" u="sng" strike="noStrike" dirty="0">
                <a:solidFill>
                  <a:srgbClr val="216498"/>
                </a:solidFill>
                <a:effectLst/>
                <a:latin typeface="+mn-lt"/>
                <a:hlinkClick r:id="rId7">
                  <a:extLst>
                    <a:ext uri="{A12FA001-AC4F-418D-AE19-62706E023703}">
                      <ahyp:hlinkClr xmlns:ahyp="http://schemas.microsoft.com/office/drawing/2018/hyperlinkcolor" val="tx"/>
                    </a:ext>
                  </a:extLst>
                </a:hlinkClick>
              </a:rPr>
              <a:t>The Knowledge Centre for Computer-Mediated Communication and Social Media Corpora</a:t>
            </a:r>
            <a:r>
              <a:rPr lang="en-US" sz="1400" b="0" i="0" u="none" strike="noStrike" dirty="0">
                <a:solidFill>
                  <a:srgbClr val="216498"/>
                </a:solidFill>
                <a:effectLst/>
                <a:latin typeface="+mn-lt"/>
              </a:rPr>
              <a:t> </a:t>
            </a:r>
            <a:r>
              <a:rPr lang="en-US" sz="1400" b="0" i="0" u="none" strike="noStrike" dirty="0">
                <a:solidFill>
                  <a:srgbClr val="000000"/>
                </a:solidFill>
                <a:effectLst/>
                <a:latin typeface="+mn-lt"/>
              </a:rPr>
              <a:t>(CKCMC), which is a CLARIN Centre of </a:t>
            </a:r>
            <a:r>
              <a:rPr lang="en-US" sz="1400" b="0" i="0" u="sng" strike="noStrike" dirty="0" err="1">
                <a:solidFill>
                  <a:srgbClr val="1768A9"/>
                </a:solidFill>
                <a:effectLst/>
                <a:latin typeface="+mn-lt"/>
                <a:hlinkClick r:id="rId5">
                  <a:extLst>
                    <a:ext uri="{A12FA001-AC4F-418D-AE19-62706E023703}">
                      <ahyp:hlinkClr xmlns:ahyp="http://schemas.microsoft.com/office/drawing/2018/hyperlinkcolor" val="tx"/>
                    </a:ext>
                  </a:extLst>
                </a:hlinkClick>
              </a:rPr>
              <a:t>Tipe</a:t>
            </a:r>
            <a:r>
              <a:rPr lang="en-US" sz="1400" b="0" i="0" u="sng" strike="noStrike" dirty="0">
                <a:solidFill>
                  <a:srgbClr val="1768A9"/>
                </a:solidFill>
                <a:effectLst/>
                <a:latin typeface="+mn-lt"/>
                <a:hlinkClick r:id="rId5">
                  <a:extLst>
                    <a:ext uri="{A12FA001-AC4F-418D-AE19-62706E023703}">
                      <ahyp:hlinkClr xmlns:ahyp="http://schemas.microsoft.com/office/drawing/2018/hyperlinkcolor" val="tx"/>
                    </a:ext>
                  </a:extLst>
                </a:hlinkClick>
              </a:rPr>
              <a:t> K</a:t>
            </a:r>
            <a:r>
              <a:rPr lang="en-US" sz="1400" b="0" i="0" u="none" strike="noStrike" dirty="0">
                <a:solidFill>
                  <a:srgbClr val="000000"/>
                </a:solidFill>
                <a:effectLst/>
                <a:latin typeface="+mn-lt"/>
              </a:rPr>
              <a:t>, providing knowledge and expertise on one or more aspects of the domain covered by the CLARIN infrastructure, as well as the </a:t>
            </a:r>
            <a:r>
              <a:rPr lang="en-US" sz="1400" b="0" i="0" dirty="0">
                <a:solidFill>
                  <a:srgbClr val="000000"/>
                </a:solidFill>
                <a:effectLst/>
                <a:latin typeface="+mn-lt"/>
              </a:rPr>
              <a:t> </a:t>
            </a:r>
          </a:p>
          <a:p>
            <a:pPr marL="285750" indent="-285750" algn="l" rtl="0" fontAlgn="base">
              <a:buSzPct val="100000"/>
              <a:buFont typeface="Arial" panose="020B0604020202020204" pitchFamily="34" charset="0"/>
              <a:buChar char="•"/>
            </a:pPr>
            <a:r>
              <a:rPr lang="en-US" sz="1400" b="0" i="0" u="sng" strike="noStrike" dirty="0">
                <a:solidFill>
                  <a:srgbClr val="1768A9"/>
                </a:solidFill>
                <a:effectLst/>
                <a:latin typeface="+mn-lt"/>
                <a:hlinkClick r:id="rId8">
                  <a:extLst>
                    <a:ext uri="{A12FA001-AC4F-418D-AE19-62706E023703}">
                      <ahyp:hlinkClr xmlns:ahyp="http://schemas.microsoft.com/office/drawing/2018/hyperlinkcolor" val="tx"/>
                    </a:ext>
                  </a:extLst>
                </a:hlinkClick>
              </a:rPr>
              <a:t>The CLARIN Knowledge Centre for Digital and Public Textual </a:t>
            </a:r>
            <a:r>
              <a:rPr lang="en-US" sz="1400" b="0" i="0" u="sng" strike="noStrike" dirty="0" err="1">
                <a:solidFill>
                  <a:srgbClr val="1768A9"/>
                </a:solidFill>
                <a:effectLst/>
                <a:latin typeface="+mn-lt"/>
                <a:hlinkClick r:id="rId8">
                  <a:extLst>
                    <a:ext uri="{A12FA001-AC4F-418D-AE19-62706E023703}">
                      <ahyp:hlinkClr xmlns:ahyp="http://schemas.microsoft.com/office/drawing/2018/hyperlinkcolor" val="tx"/>
                    </a:ext>
                  </a:extLst>
                </a:hlinkClick>
              </a:rPr>
              <a:t>Schholarship</a:t>
            </a:r>
            <a:r>
              <a:rPr lang="en-US" sz="1400" b="0" i="0" u="none" strike="noStrike" dirty="0">
                <a:solidFill>
                  <a:srgbClr val="000000"/>
                </a:solidFill>
                <a:effectLst/>
                <a:latin typeface="+mn-lt"/>
              </a:rPr>
              <a:t> (</a:t>
            </a:r>
            <a:r>
              <a:rPr lang="en-US" sz="1400" b="0" i="0" u="none" strike="noStrike" dirty="0" err="1">
                <a:solidFill>
                  <a:srgbClr val="000000"/>
                </a:solidFill>
                <a:effectLst/>
                <a:latin typeface="+mn-lt"/>
              </a:rPr>
              <a:t>DiPText</a:t>
            </a:r>
            <a:r>
              <a:rPr lang="en-US" sz="1400" b="0" i="0" u="none" strike="noStrike" dirty="0">
                <a:solidFill>
                  <a:srgbClr val="000000"/>
                </a:solidFill>
                <a:effectLst/>
                <a:latin typeface="+mn-lt"/>
              </a:rPr>
              <a:t>)</a:t>
            </a:r>
            <a:endParaRPr lang="en-US" sz="1400" b="0" i="0" dirty="0">
              <a:solidFill>
                <a:srgbClr val="000000"/>
              </a:solidFill>
              <a:effectLst/>
              <a:latin typeface="+mn-lt"/>
            </a:endParaRPr>
          </a:p>
        </p:txBody>
      </p:sp>
      <p:grpSp>
        <p:nvGrpSpPr>
          <p:cNvPr id="9" name="Gruppo 8">
            <a:extLst>
              <a:ext uri="{FF2B5EF4-FFF2-40B4-BE49-F238E27FC236}">
                <a16:creationId xmlns:a16="http://schemas.microsoft.com/office/drawing/2014/main" id="{E5A28A52-4A12-6376-EDC6-A42C4EB15B66}"/>
              </a:ext>
            </a:extLst>
          </p:cNvPr>
          <p:cNvGrpSpPr/>
          <p:nvPr/>
        </p:nvGrpSpPr>
        <p:grpSpPr>
          <a:xfrm>
            <a:off x="3441548" y="4295545"/>
            <a:ext cx="2260902" cy="738319"/>
            <a:chOff x="1309082" y="4243804"/>
            <a:chExt cx="2260902" cy="738319"/>
          </a:xfrm>
        </p:grpSpPr>
        <p:pic>
          <p:nvPicPr>
            <p:cNvPr id="10" name="Immagine 9">
              <a:extLst>
                <a:ext uri="{FF2B5EF4-FFF2-40B4-BE49-F238E27FC236}">
                  <a16:creationId xmlns:a16="http://schemas.microsoft.com/office/drawing/2014/main" id="{AB797188-50AA-EEC9-C379-761732586F96}"/>
                </a:ext>
              </a:extLst>
            </p:cNvPr>
            <p:cNvPicPr>
              <a:picLocks noChangeAspect="1"/>
            </p:cNvPicPr>
            <p:nvPr/>
          </p:nvPicPr>
          <p:blipFill rotWithShape="1">
            <a:blip r:embed="rId9"/>
            <a:srcRect l="58593" r="21831"/>
            <a:stretch/>
          </p:blipFill>
          <p:spPr>
            <a:xfrm>
              <a:off x="1309082" y="4243804"/>
              <a:ext cx="789684" cy="738319"/>
            </a:xfrm>
            <a:prstGeom prst="rect">
              <a:avLst/>
            </a:prstGeom>
          </p:spPr>
        </p:pic>
        <p:pic>
          <p:nvPicPr>
            <p:cNvPr id="11" name="Immagine 10">
              <a:extLst>
                <a:ext uri="{FF2B5EF4-FFF2-40B4-BE49-F238E27FC236}">
                  <a16:creationId xmlns:a16="http://schemas.microsoft.com/office/drawing/2014/main" id="{62E52878-49DF-1766-A1F8-B70D250F679F}"/>
                </a:ext>
              </a:extLst>
            </p:cNvPr>
            <p:cNvPicPr>
              <a:picLocks noChangeAspect="1"/>
            </p:cNvPicPr>
            <p:nvPr/>
          </p:nvPicPr>
          <p:blipFill rotWithShape="1">
            <a:blip r:embed="rId10"/>
            <a:srcRect b="27418"/>
            <a:stretch/>
          </p:blipFill>
          <p:spPr>
            <a:xfrm>
              <a:off x="2167990" y="4615551"/>
              <a:ext cx="1401994" cy="279482"/>
            </a:xfrm>
            <a:prstGeom prst="rect">
              <a:avLst/>
            </a:prstGeom>
          </p:spPr>
        </p:pic>
      </p:grpSp>
    </p:spTree>
    <p:extLst>
      <p:ext uri="{BB962C8B-B14F-4D97-AF65-F5344CB8AC3E}">
        <p14:creationId xmlns:p14="http://schemas.microsoft.com/office/powerpoint/2010/main" val="19837395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1720502" y="311674"/>
            <a:ext cx="5702993" cy="67404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GB" sz="2400" b="1" dirty="0">
                <a:solidFill>
                  <a:srgbClr val="216498"/>
                </a:solidFill>
                <a:latin typeface="+mj-lt"/>
                <a:ea typeface="Source Sans Pro"/>
                <a:cs typeface="Source Sans Pro"/>
                <a:sym typeface="Source Sans Pro"/>
              </a:rPr>
              <a:t>Sources</a:t>
            </a:r>
            <a:endParaRPr sz="2800" b="1" dirty="0">
              <a:solidFill>
                <a:srgbClr val="216498"/>
              </a:solidFill>
              <a:latin typeface="+mj-lt"/>
              <a:ea typeface="Source Sans Pro" panose="020B0503030403020204" pitchFamily="34" charset="0"/>
              <a:cs typeface="Source Sans Pro"/>
              <a:sym typeface="Source Sans Pro"/>
            </a:endParaRPr>
          </a:p>
        </p:txBody>
      </p:sp>
      <p:pic>
        <p:nvPicPr>
          <p:cNvPr id="2" name="Immagine 1">
            <a:extLst>
              <a:ext uri="{FF2B5EF4-FFF2-40B4-BE49-F238E27FC236}">
                <a16:creationId xmlns:a16="http://schemas.microsoft.com/office/drawing/2014/main" id="{20C620E2-DCF7-9980-82FA-320E29540F43}"/>
              </a:ext>
            </a:extLst>
          </p:cNvPr>
          <p:cNvPicPr>
            <a:picLocks noChangeAspect="1"/>
          </p:cNvPicPr>
          <p:nvPr/>
        </p:nvPicPr>
        <p:blipFill>
          <a:blip r:embed="rId3"/>
          <a:stretch>
            <a:fillRect/>
          </a:stretch>
        </p:blipFill>
        <p:spPr>
          <a:xfrm>
            <a:off x="9144" y="0"/>
            <a:ext cx="527538" cy="5143500"/>
          </a:xfrm>
          <a:prstGeom prst="rect">
            <a:avLst/>
          </a:prstGeom>
        </p:spPr>
      </p:pic>
      <p:cxnSp>
        <p:nvCxnSpPr>
          <p:cNvPr id="12" name="Connettore 1 11">
            <a:extLst>
              <a:ext uri="{FF2B5EF4-FFF2-40B4-BE49-F238E27FC236}">
                <a16:creationId xmlns:a16="http://schemas.microsoft.com/office/drawing/2014/main" id="{C5E996A5-A0E1-6570-6932-E30806CB6CFD}"/>
              </a:ext>
            </a:extLst>
          </p:cNvPr>
          <p:cNvCxnSpPr/>
          <p:nvPr/>
        </p:nvCxnSpPr>
        <p:spPr>
          <a:xfrm>
            <a:off x="1511164" y="4157785"/>
            <a:ext cx="6121671" cy="0"/>
          </a:xfrm>
          <a:prstGeom prst="line">
            <a:avLst/>
          </a:prstGeom>
          <a:ln>
            <a:solidFill>
              <a:srgbClr val="216498"/>
            </a:solidFill>
          </a:ln>
        </p:spPr>
        <p:style>
          <a:lnRef idx="1">
            <a:schemeClr val="accent1"/>
          </a:lnRef>
          <a:fillRef idx="0">
            <a:schemeClr val="accent1"/>
          </a:fillRef>
          <a:effectRef idx="0">
            <a:schemeClr val="accent1"/>
          </a:effectRef>
          <a:fontRef idx="minor">
            <a:schemeClr val="tx1"/>
          </a:fontRef>
        </p:style>
      </p:cxnSp>
      <p:sp>
        <p:nvSpPr>
          <p:cNvPr id="22" name="Google Shape;54;p13">
            <a:extLst>
              <a:ext uri="{FF2B5EF4-FFF2-40B4-BE49-F238E27FC236}">
                <a16:creationId xmlns:a16="http://schemas.microsoft.com/office/drawing/2014/main" id="{BA485454-548B-D82A-7DFA-90A51BDE6DBB}"/>
              </a:ext>
            </a:extLst>
          </p:cNvPr>
          <p:cNvSpPr txBox="1">
            <a:spLocks/>
          </p:cNvSpPr>
          <p:nvPr/>
        </p:nvSpPr>
        <p:spPr>
          <a:xfrm>
            <a:off x="1199406" y="1123473"/>
            <a:ext cx="7194884" cy="268981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pPr algn="l">
              <a:lnSpc>
                <a:spcPct val="150000"/>
              </a:lnSpc>
            </a:pPr>
            <a:r>
              <a:rPr lang="it-IT" sz="1400" dirty="0" err="1">
                <a:solidFill>
                  <a:schemeClr val="tx1"/>
                </a:solidFill>
                <a:latin typeface="+mn-lt"/>
                <a:ea typeface="Source Sans Pro"/>
                <a:cs typeface="Source Sans Pro"/>
                <a:sym typeface="Source Sans Pro"/>
              </a:rPr>
              <a:t>This</a:t>
            </a:r>
            <a:r>
              <a:rPr lang="it-IT" sz="1400" dirty="0">
                <a:solidFill>
                  <a:schemeClr val="tx1"/>
                </a:solidFill>
                <a:latin typeface="+mn-lt"/>
                <a:ea typeface="Source Sans Pro"/>
                <a:cs typeface="Source Sans Pro"/>
                <a:sym typeface="Source Sans Pro"/>
              </a:rPr>
              <a:t> </a:t>
            </a:r>
            <a:r>
              <a:rPr lang="it-IT" sz="1400" dirty="0" err="1">
                <a:solidFill>
                  <a:schemeClr val="tx1"/>
                </a:solidFill>
                <a:latin typeface="+mn-lt"/>
                <a:ea typeface="Source Sans Pro"/>
                <a:cs typeface="Source Sans Pro"/>
                <a:sym typeface="Source Sans Pro"/>
              </a:rPr>
              <a:t>presentation</a:t>
            </a:r>
            <a:r>
              <a:rPr lang="it-IT" sz="1400" dirty="0">
                <a:solidFill>
                  <a:schemeClr val="tx1"/>
                </a:solidFill>
                <a:latin typeface="+mn-lt"/>
                <a:ea typeface="Source Sans Pro"/>
                <a:cs typeface="Source Sans Pro"/>
                <a:sym typeface="Source Sans Pro"/>
              </a:rPr>
              <a:t> </a:t>
            </a:r>
            <a:r>
              <a:rPr lang="it-IT" sz="1400" dirty="0" err="1">
                <a:solidFill>
                  <a:schemeClr val="tx1"/>
                </a:solidFill>
                <a:latin typeface="+mn-lt"/>
                <a:ea typeface="Source Sans Pro"/>
                <a:cs typeface="Source Sans Pro"/>
                <a:sym typeface="Source Sans Pro"/>
              </a:rPr>
              <a:t>is</a:t>
            </a:r>
            <a:r>
              <a:rPr lang="it-IT" sz="1400" dirty="0">
                <a:solidFill>
                  <a:schemeClr val="tx1"/>
                </a:solidFill>
                <a:latin typeface="+mn-lt"/>
                <a:ea typeface="Source Sans Pro"/>
                <a:cs typeface="Source Sans Pro"/>
                <a:sym typeface="Source Sans Pro"/>
              </a:rPr>
              <a:t> the </a:t>
            </a:r>
            <a:r>
              <a:rPr lang="it-IT" sz="1400" dirty="0" err="1">
                <a:solidFill>
                  <a:schemeClr val="tx1"/>
                </a:solidFill>
                <a:latin typeface="+mn-lt"/>
                <a:ea typeface="Source Sans Pro"/>
                <a:cs typeface="Source Sans Pro"/>
                <a:sym typeface="Source Sans Pro"/>
              </a:rPr>
              <a:t>result</a:t>
            </a:r>
            <a:r>
              <a:rPr lang="it-IT" sz="1400" dirty="0">
                <a:solidFill>
                  <a:schemeClr val="tx1"/>
                </a:solidFill>
                <a:latin typeface="+mn-lt"/>
                <a:ea typeface="Source Sans Pro"/>
                <a:cs typeface="Source Sans Pro"/>
                <a:sym typeface="Source Sans Pro"/>
              </a:rPr>
              <a:t> of the </a:t>
            </a:r>
            <a:r>
              <a:rPr lang="it-IT" sz="1400" dirty="0" err="1">
                <a:solidFill>
                  <a:schemeClr val="tx1"/>
                </a:solidFill>
                <a:latin typeface="+mn-lt"/>
                <a:ea typeface="Source Sans Pro"/>
                <a:cs typeface="Source Sans Pro"/>
                <a:sym typeface="Source Sans Pro"/>
              </a:rPr>
              <a:t>adaptation</a:t>
            </a:r>
            <a:r>
              <a:rPr lang="it-IT" sz="1400" dirty="0">
                <a:solidFill>
                  <a:schemeClr val="tx1"/>
                </a:solidFill>
                <a:latin typeface="+mn-lt"/>
                <a:ea typeface="Source Sans Pro"/>
                <a:cs typeface="Source Sans Pro"/>
                <a:sym typeface="Source Sans Pro"/>
              </a:rPr>
              <a:t> of the following sources:</a:t>
            </a:r>
          </a:p>
          <a:p>
            <a:pPr algn="l"/>
            <a:endParaRPr lang="it-IT" sz="1400" dirty="0">
              <a:solidFill>
                <a:srgbClr val="216498"/>
              </a:solidFill>
              <a:latin typeface="+mn-lt"/>
              <a:ea typeface="Source Sans Pro"/>
              <a:cs typeface="Source Sans Pro"/>
              <a:sym typeface="Source Sans Pro"/>
            </a:endParaRPr>
          </a:p>
          <a:p>
            <a:pPr marL="171450" indent="-171450" algn="l">
              <a:buSzPct val="100000"/>
              <a:buFont typeface="Arial" panose="020B0604020202020204" pitchFamily="34" charset="0"/>
              <a:buChar char="•"/>
            </a:pPr>
            <a:r>
              <a:rPr lang="it-IT" sz="1200" dirty="0">
                <a:solidFill>
                  <a:srgbClr val="212529"/>
                </a:solidFill>
                <a:latin typeface="+mn-lt"/>
                <a:ea typeface="+mn-lt"/>
                <a:cs typeface="+mn-lt"/>
              </a:rPr>
              <a:t>van </a:t>
            </a:r>
            <a:r>
              <a:rPr lang="it-IT" sz="1200" dirty="0" err="1">
                <a:solidFill>
                  <a:srgbClr val="212529"/>
                </a:solidFill>
                <a:latin typeface="+mn-lt"/>
                <a:ea typeface="+mn-lt"/>
                <a:cs typeface="+mn-lt"/>
              </a:rPr>
              <a:t>der</a:t>
            </a:r>
            <a:r>
              <a:rPr lang="it-IT" sz="1200" dirty="0">
                <a:solidFill>
                  <a:srgbClr val="212529"/>
                </a:solidFill>
                <a:latin typeface="+mn-lt"/>
                <a:ea typeface="+mn-lt"/>
                <a:cs typeface="+mn-lt"/>
              </a:rPr>
              <a:t> Lek, </a:t>
            </a:r>
            <a:r>
              <a:rPr lang="it-IT" sz="1200" dirty="0" err="1">
                <a:solidFill>
                  <a:srgbClr val="212529"/>
                </a:solidFill>
                <a:latin typeface="+mn-lt"/>
                <a:ea typeface="+mn-lt"/>
                <a:cs typeface="+mn-lt"/>
              </a:rPr>
              <a:t>Iulianna</a:t>
            </a:r>
            <a:r>
              <a:rPr lang="it-IT" sz="1200" dirty="0">
                <a:solidFill>
                  <a:srgbClr val="212529"/>
                </a:solidFill>
                <a:latin typeface="+mn-lt"/>
                <a:ea typeface="+mn-lt"/>
                <a:cs typeface="+mn-lt"/>
              </a:rPr>
              <a:t>; </a:t>
            </a:r>
            <a:r>
              <a:rPr lang="it-IT" sz="1200" dirty="0" err="1">
                <a:solidFill>
                  <a:srgbClr val="212529"/>
                </a:solidFill>
                <a:latin typeface="+mn-lt"/>
                <a:ea typeface="+mn-lt"/>
                <a:cs typeface="+mn-lt"/>
              </a:rPr>
              <a:t>Fišer</a:t>
            </a:r>
            <a:r>
              <a:rPr lang="it-IT" sz="1200" dirty="0">
                <a:solidFill>
                  <a:srgbClr val="212529"/>
                </a:solidFill>
                <a:latin typeface="+mn-lt"/>
                <a:ea typeface="+mn-lt"/>
                <a:cs typeface="+mn-lt"/>
              </a:rPr>
              <a:t>, </a:t>
            </a:r>
            <a:r>
              <a:rPr lang="it-IT" sz="1200" dirty="0" err="1">
                <a:solidFill>
                  <a:srgbClr val="212529"/>
                </a:solidFill>
                <a:latin typeface="+mn-lt"/>
                <a:ea typeface="+mn-lt"/>
                <a:cs typeface="+mn-lt"/>
              </a:rPr>
              <a:t>Darja</a:t>
            </a:r>
            <a:r>
              <a:rPr lang="it-IT" sz="1200" dirty="0">
                <a:solidFill>
                  <a:srgbClr val="212529"/>
                </a:solidFill>
                <a:latin typeface="+mn-lt"/>
                <a:ea typeface="+mn-lt"/>
                <a:cs typeface="+mn-lt"/>
              </a:rPr>
              <a:t>. (2023). </a:t>
            </a:r>
            <a:r>
              <a:rPr lang="it-IT" sz="1200" i="1" dirty="0" err="1">
                <a:solidFill>
                  <a:srgbClr val="212529"/>
                </a:solidFill>
                <a:latin typeface="+mn-lt"/>
                <a:ea typeface="+mn-lt"/>
                <a:cs typeface="+mn-lt"/>
              </a:rPr>
              <a:t>Introduction</a:t>
            </a:r>
            <a:r>
              <a:rPr lang="it-IT" sz="1200" i="1" dirty="0">
                <a:solidFill>
                  <a:srgbClr val="212529"/>
                </a:solidFill>
                <a:latin typeface="+mn-lt"/>
                <a:ea typeface="+mn-lt"/>
                <a:cs typeface="+mn-lt"/>
              </a:rPr>
              <a:t> to Language Data: Standards and Repositories. </a:t>
            </a:r>
            <a:r>
              <a:rPr lang="it-IT" sz="1200" dirty="0">
                <a:solidFill>
                  <a:srgbClr val="212529"/>
                </a:solidFill>
                <a:latin typeface="+mn-lt"/>
                <a:ea typeface="+mn-lt"/>
                <a:cs typeface="+mn-lt"/>
              </a:rPr>
              <a:t>In </a:t>
            </a:r>
            <a:r>
              <a:rPr lang="it-IT" sz="1200" u="sng" dirty="0">
                <a:solidFill>
                  <a:srgbClr val="1768A9"/>
                </a:solidFill>
                <a:latin typeface="+mn-lt"/>
                <a:ea typeface="+mn-lt"/>
                <a:cs typeface="+mn-lt"/>
                <a:hlinkClick r:id="rId4">
                  <a:extLst>
                    <a:ext uri="{A12FA001-AC4F-418D-AE19-62706E023703}">
                      <ahyp:hlinkClr xmlns:ahyp="http://schemas.microsoft.com/office/drawing/2018/hyperlinkcolor" val="tx"/>
                    </a:ext>
                  </a:extLst>
                </a:hlinkClick>
              </a:rPr>
              <a:t>UPSKILLS</a:t>
            </a:r>
            <a:r>
              <a:rPr lang="it-IT" sz="1200" dirty="0">
                <a:solidFill>
                  <a:srgbClr val="212529"/>
                </a:solidFill>
                <a:latin typeface="+mn-lt"/>
                <a:ea typeface="+mn-lt"/>
                <a:cs typeface="+mn-lt"/>
              </a:rPr>
              <a:t> Learning Content. </a:t>
            </a:r>
            <a:r>
              <a:rPr lang="it-IT" sz="1200" u="sng" dirty="0">
                <a:solidFill>
                  <a:srgbClr val="1768A9"/>
                </a:solidFill>
                <a:latin typeface="+mn-lt"/>
                <a:ea typeface="+mn-lt"/>
                <a:cs typeface="+mn-lt"/>
                <a:hlinkClick r:id="rId5">
                  <a:extLst>
                    <a:ext uri="{A12FA001-AC4F-418D-AE19-62706E023703}">
                      <ahyp:hlinkClr xmlns:ahyp="http://schemas.microsoft.com/office/drawing/2018/hyperlinkcolor" val="tx"/>
                    </a:ext>
                  </a:extLst>
                </a:hlinkClick>
              </a:rPr>
              <a:t>https://upskillsproject.eu/project/</a:t>
            </a:r>
            <a:r>
              <a:rPr lang="it-IT" sz="1200" u="sng" dirty="0" err="1">
                <a:solidFill>
                  <a:srgbClr val="1768A9"/>
                </a:solidFill>
                <a:latin typeface="+mn-lt"/>
                <a:ea typeface="+mn-lt"/>
                <a:cs typeface="+mn-lt"/>
                <a:hlinkClick r:id="rId5">
                  <a:extLst>
                    <a:ext uri="{A12FA001-AC4F-418D-AE19-62706E023703}">
                      <ahyp:hlinkClr xmlns:ahyp="http://schemas.microsoft.com/office/drawing/2018/hyperlinkcolor" val="tx"/>
                    </a:ext>
                  </a:extLst>
                </a:hlinkClick>
              </a:rPr>
              <a:t>standards_repositories</a:t>
            </a:r>
            <a:r>
              <a:rPr lang="it-IT" sz="1200" u="sng" dirty="0">
                <a:solidFill>
                  <a:srgbClr val="1768A9"/>
                </a:solidFill>
                <a:latin typeface="+mn-lt"/>
                <a:ea typeface="+mn-lt"/>
                <a:cs typeface="+mn-lt"/>
                <a:hlinkClick r:id="rId5">
                  <a:extLst>
                    <a:ext uri="{A12FA001-AC4F-418D-AE19-62706E023703}">
                      <ahyp:hlinkClr xmlns:ahyp="http://schemas.microsoft.com/office/drawing/2018/hyperlinkcolor" val="tx"/>
                    </a:ext>
                  </a:extLst>
                </a:hlinkClick>
              </a:rPr>
              <a:t>/</a:t>
            </a:r>
            <a:r>
              <a:rPr lang="it-IT" sz="1200" dirty="0">
                <a:solidFill>
                  <a:srgbClr val="1768A9"/>
                </a:solidFill>
                <a:latin typeface="+mn-lt"/>
                <a:ea typeface="+mn-lt"/>
                <a:cs typeface="+mn-lt"/>
              </a:rPr>
              <a:t>. </a:t>
            </a:r>
            <a:r>
              <a:rPr lang="it-IT" sz="1200" u="sng" dirty="0">
                <a:solidFill>
                  <a:srgbClr val="1768A9"/>
                </a:solidFill>
                <a:latin typeface="+mn-lt"/>
                <a:ea typeface="+mn-lt"/>
                <a:cs typeface="+mn-lt"/>
                <a:hlinkClick r:id="rId6">
                  <a:extLst>
                    <a:ext uri="{A12FA001-AC4F-418D-AE19-62706E023703}">
                      <ahyp:hlinkClr xmlns:ahyp="http://schemas.microsoft.com/office/drawing/2018/hyperlinkcolor" val="tx"/>
                    </a:ext>
                  </a:extLst>
                </a:hlinkClick>
              </a:rPr>
              <a:t>CC BY 4.0.</a:t>
            </a:r>
            <a:endParaRPr lang="it-IT" sz="1200" u="sng" dirty="0">
              <a:solidFill>
                <a:srgbClr val="1768A9"/>
              </a:solidFill>
              <a:latin typeface="+mn-lt"/>
              <a:ea typeface="+mn-lt"/>
              <a:cs typeface="+mn-lt"/>
            </a:endParaRPr>
          </a:p>
          <a:p>
            <a:pPr marL="171450" indent="-171450" algn="l">
              <a:buSzPct val="100000"/>
              <a:buFont typeface="Arial" panose="020B0604020202020204" pitchFamily="34" charset="0"/>
              <a:buChar char="•"/>
            </a:pPr>
            <a:endParaRPr lang="it-IT" sz="1200" dirty="0">
              <a:solidFill>
                <a:srgbClr val="212529"/>
              </a:solidFill>
              <a:latin typeface="+mn-lt"/>
              <a:ea typeface="+mn-lt"/>
              <a:cs typeface="+mn-lt"/>
            </a:endParaRPr>
          </a:p>
          <a:p>
            <a:pPr marL="171450" indent="-171450" algn="l">
              <a:buSzPct val="100000"/>
              <a:buFont typeface="Arial" panose="020B0604020202020204" pitchFamily="34" charset="0"/>
              <a:buChar char="•"/>
            </a:pPr>
            <a:r>
              <a:rPr lang="it-IT" sz="1200" dirty="0">
                <a:solidFill>
                  <a:srgbClr val="000000"/>
                </a:solidFill>
                <a:latin typeface="+mn-lt"/>
                <a:ea typeface="+mn-lt"/>
                <a:cs typeface="+mn-lt"/>
              </a:rPr>
              <a:t>van </a:t>
            </a:r>
            <a:r>
              <a:rPr lang="it-IT" sz="1200" dirty="0" err="1">
                <a:solidFill>
                  <a:srgbClr val="000000"/>
                </a:solidFill>
                <a:latin typeface="+mn-lt"/>
                <a:ea typeface="+mn-lt"/>
                <a:cs typeface="+mn-lt"/>
              </a:rPr>
              <a:t>der</a:t>
            </a:r>
            <a:r>
              <a:rPr lang="it-IT" sz="1200" dirty="0">
                <a:solidFill>
                  <a:srgbClr val="000000"/>
                </a:solidFill>
                <a:latin typeface="+mn-lt"/>
                <a:ea typeface="+mn-lt"/>
                <a:cs typeface="+mn-lt"/>
              </a:rPr>
              <a:t> Lek, I., </a:t>
            </a:r>
            <a:r>
              <a:rPr lang="it-IT" sz="1200" dirty="0" err="1">
                <a:solidFill>
                  <a:srgbClr val="000000"/>
                </a:solidFill>
                <a:latin typeface="+mn-lt"/>
                <a:ea typeface="+mn-lt"/>
                <a:cs typeface="+mn-lt"/>
              </a:rPr>
              <a:t>Fišer</a:t>
            </a:r>
            <a:r>
              <a:rPr lang="it-IT" sz="1200" dirty="0">
                <a:solidFill>
                  <a:srgbClr val="000000"/>
                </a:solidFill>
                <a:latin typeface="+mn-lt"/>
                <a:ea typeface="+mn-lt"/>
                <a:cs typeface="+mn-lt"/>
              </a:rPr>
              <a:t>, D., </a:t>
            </a:r>
            <a:r>
              <a:rPr lang="it-IT" sz="1200" dirty="0" err="1">
                <a:solidFill>
                  <a:srgbClr val="000000"/>
                </a:solidFill>
                <a:latin typeface="+mn-lt"/>
                <a:ea typeface="+mn-lt"/>
                <a:cs typeface="+mn-lt"/>
              </a:rPr>
              <a:t>Samardzic</a:t>
            </a:r>
            <a:r>
              <a:rPr lang="it-IT" sz="1200" dirty="0">
                <a:solidFill>
                  <a:srgbClr val="000000"/>
                </a:solidFill>
                <a:latin typeface="+mn-lt"/>
                <a:ea typeface="+mn-lt"/>
                <a:cs typeface="+mn-lt"/>
              </a:rPr>
              <a:t>, T., </a:t>
            </a:r>
            <a:r>
              <a:rPr lang="it-IT" sz="1200" dirty="0" err="1">
                <a:solidFill>
                  <a:srgbClr val="000000"/>
                </a:solidFill>
                <a:latin typeface="+mn-lt"/>
                <a:ea typeface="+mn-lt"/>
                <a:cs typeface="+mn-lt"/>
              </a:rPr>
              <a:t>Simonovic</a:t>
            </a:r>
            <a:r>
              <a:rPr lang="it-IT" sz="1200" dirty="0">
                <a:solidFill>
                  <a:srgbClr val="000000"/>
                </a:solidFill>
                <a:latin typeface="+mn-lt"/>
                <a:ea typeface="+mn-lt"/>
                <a:cs typeface="+mn-lt"/>
              </a:rPr>
              <a:t>, M., </a:t>
            </a:r>
            <a:r>
              <a:rPr lang="it-IT" sz="1200" dirty="0" err="1">
                <a:solidFill>
                  <a:srgbClr val="000000"/>
                </a:solidFill>
                <a:latin typeface="+mn-lt"/>
                <a:ea typeface="+mn-lt"/>
                <a:cs typeface="+mn-lt"/>
              </a:rPr>
              <a:t>Assimakopoulos</a:t>
            </a:r>
            <a:r>
              <a:rPr lang="it-IT" sz="1200" dirty="0">
                <a:solidFill>
                  <a:srgbClr val="000000"/>
                </a:solidFill>
                <a:latin typeface="+mn-lt"/>
                <a:ea typeface="+mn-lt"/>
                <a:cs typeface="+mn-lt"/>
              </a:rPr>
              <a:t>, S., Bernardini, S., </a:t>
            </a:r>
            <a:r>
              <a:rPr lang="it-IT" sz="1200" dirty="0" err="1">
                <a:solidFill>
                  <a:srgbClr val="000000"/>
                </a:solidFill>
                <a:latin typeface="+mn-lt"/>
                <a:ea typeface="+mn-lt"/>
                <a:cs typeface="+mn-lt"/>
              </a:rPr>
              <a:t>Milicevic</a:t>
            </a:r>
            <a:r>
              <a:rPr lang="it-IT" sz="1200" dirty="0">
                <a:solidFill>
                  <a:srgbClr val="000000"/>
                </a:solidFill>
                <a:latin typeface="+mn-lt"/>
                <a:ea typeface="+mn-lt"/>
                <a:cs typeface="+mn-lt"/>
              </a:rPr>
              <a:t> Petrovic, M., &amp; Puskas, G. (2023). </a:t>
            </a:r>
            <a:r>
              <a:rPr lang="it-IT" sz="1200" dirty="0" err="1">
                <a:solidFill>
                  <a:srgbClr val="000000"/>
                </a:solidFill>
                <a:latin typeface="+mn-lt"/>
                <a:ea typeface="+mn-lt"/>
                <a:cs typeface="+mn-lt"/>
              </a:rPr>
              <a:t>Integrating</a:t>
            </a:r>
            <a:r>
              <a:rPr lang="it-IT" sz="1200" dirty="0">
                <a:solidFill>
                  <a:srgbClr val="000000"/>
                </a:solidFill>
                <a:latin typeface="+mn-lt"/>
                <a:ea typeface="+mn-lt"/>
                <a:cs typeface="+mn-lt"/>
              </a:rPr>
              <a:t> </a:t>
            </a:r>
            <a:r>
              <a:rPr lang="it-IT" sz="1200" dirty="0" err="1">
                <a:solidFill>
                  <a:srgbClr val="000000"/>
                </a:solidFill>
                <a:latin typeface="+mn-lt"/>
                <a:ea typeface="+mn-lt"/>
                <a:cs typeface="+mn-lt"/>
              </a:rPr>
              <a:t>research</a:t>
            </a:r>
            <a:r>
              <a:rPr lang="it-IT" sz="1200" dirty="0">
                <a:solidFill>
                  <a:srgbClr val="000000"/>
                </a:solidFill>
                <a:latin typeface="+mn-lt"/>
                <a:ea typeface="+mn-lt"/>
                <a:cs typeface="+mn-lt"/>
              </a:rPr>
              <a:t> </a:t>
            </a:r>
            <a:r>
              <a:rPr lang="it-IT" sz="1200" dirty="0" err="1">
                <a:solidFill>
                  <a:srgbClr val="000000"/>
                </a:solidFill>
                <a:latin typeface="+mn-lt"/>
                <a:ea typeface="+mn-lt"/>
                <a:cs typeface="+mn-lt"/>
              </a:rPr>
              <a:t>infrastructures</a:t>
            </a:r>
            <a:r>
              <a:rPr lang="it-IT" sz="1200" dirty="0">
                <a:solidFill>
                  <a:srgbClr val="000000"/>
                </a:solidFill>
                <a:latin typeface="+mn-lt"/>
                <a:ea typeface="+mn-lt"/>
                <a:cs typeface="+mn-lt"/>
              </a:rPr>
              <a:t> </a:t>
            </a:r>
            <a:r>
              <a:rPr lang="it-IT" sz="1200" dirty="0" err="1">
                <a:solidFill>
                  <a:srgbClr val="000000"/>
                </a:solidFill>
                <a:latin typeface="+mn-lt"/>
                <a:ea typeface="+mn-lt"/>
                <a:cs typeface="+mn-lt"/>
              </a:rPr>
              <a:t>into</a:t>
            </a:r>
            <a:r>
              <a:rPr lang="it-IT" sz="1200" dirty="0">
                <a:solidFill>
                  <a:srgbClr val="000000"/>
                </a:solidFill>
                <a:latin typeface="+mn-lt"/>
                <a:ea typeface="+mn-lt"/>
                <a:cs typeface="+mn-lt"/>
              </a:rPr>
              <a:t> </a:t>
            </a:r>
            <a:r>
              <a:rPr lang="it-IT" sz="1200" dirty="0" err="1">
                <a:solidFill>
                  <a:srgbClr val="000000"/>
                </a:solidFill>
                <a:latin typeface="+mn-lt"/>
                <a:ea typeface="+mn-lt"/>
                <a:cs typeface="+mn-lt"/>
              </a:rPr>
              <a:t>teaching</a:t>
            </a:r>
            <a:r>
              <a:rPr lang="it-IT" sz="1200" dirty="0">
                <a:solidFill>
                  <a:srgbClr val="000000"/>
                </a:solidFill>
                <a:latin typeface="+mn-lt"/>
                <a:ea typeface="+mn-lt"/>
                <a:cs typeface="+mn-lt"/>
              </a:rPr>
              <a:t>: </a:t>
            </a:r>
            <a:r>
              <a:rPr lang="it-IT" sz="1200" dirty="0" err="1">
                <a:solidFill>
                  <a:srgbClr val="000000"/>
                </a:solidFill>
                <a:latin typeface="+mn-lt"/>
                <a:ea typeface="+mn-lt"/>
                <a:cs typeface="+mn-lt"/>
              </a:rPr>
              <a:t>Recommendations</a:t>
            </a:r>
            <a:r>
              <a:rPr lang="it-IT" sz="1200" dirty="0">
                <a:solidFill>
                  <a:srgbClr val="000000"/>
                </a:solidFill>
                <a:latin typeface="+mn-lt"/>
                <a:ea typeface="+mn-lt"/>
                <a:cs typeface="+mn-lt"/>
              </a:rPr>
              <a:t> and best practices (Versione 2) </a:t>
            </a:r>
            <a:r>
              <a:rPr lang="it-IT" sz="1200" dirty="0">
                <a:solidFill>
                  <a:srgbClr val="1768A9"/>
                </a:solidFill>
                <a:latin typeface="+mn-lt"/>
                <a:ea typeface="+mn-lt"/>
                <a:cs typeface="+mn-lt"/>
                <a:hlinkClick r:id="rId7">
                  <a:extLst>
                    <a:ext uri="{A12FA001-AC4F-418D-AE19-62706E023703}">
                      <ahyp:hlinkClr xmlns:ahyp="http://schemas.microsoft.com/office/drawing/2018/hyperlinkcolor" val="tx"/>
                    </a:ext>
                  </a:extLst>
                </a:hlinkClick>
              </a:rPr>
              <a:t>https://doi.org/10.5281/zenodo.8114407</a:t>
            </a:r>
            <a:r>
              <a:rPr lang="it-IT" sz="1200" dirty="0">
                <a:solidFill>
                  <a:srgbClr val="1768A9"/>
                </a:solidFill>
                <a:latin typeface="+mn-lt"/>
                <a:ea typeface="+mn-lt"/>
                <a:cs typeface="Calibri"/>
              </a:rPr>
              <a:t>. </a:t>
            </a:r>
            <a:r>
              <a:rPr lang="it-IT" sz="1200" dirty="0">
                <a:solidFill>
                  <a:srgbClr val="1768A9"/>
                </a:solidFill>
                <a:latin typeface="+mn-lt"/>
                <a:ea typeface="+mn-lt"/>
                <a:cs typeface="Arial"/>
                <a:hlinkClick r:id="rId6">
                  <a:extLst>
                    <a:ext uri="{A12FA001-AC4F-418D-AE19-62706E023703}">
                      <ahyp:hlinkClr xmlns:ahyp="http://schemas.microsoft.com/office/drawing/2018/hyperlinkcolor" val="tx"/>
                    </a:ext>
                  </a:extLst>
                </a:hlinkClick>
              </a:rPr>
              <a:t>CC BY 4.0.</a:t>
            </a:r>
            <a:endParaRPr lang="it-IT" sz="1200" dirty="0">
              <a:solidFill>
                <a:srgbClr val="1768A9"/>
              </a:solidFill>
              <a:latin typeface="+mn-lt"/>
              <a:ea typeface="+mn-lt"/>
              <a:cs typeface="Arial"/>
            </a:endParaRPr>
          </a:p>
          <a:p>
            <a:pPr marL="171450" indent="-171450" algn="l">
              <a:buSzPct val="100000"/>
              <a:buFont typeface="Arial" panose="020B0604020202020204" pitchFamily="34" charset="0"/>
              <a:buChar char="•"/>
            </a:pPr>
            <a:endParaRPr lang="it-IT" sz="1200" dirty="0">
              <a:latin typeface="+mn-lt"/>
              <a:ea typeface="Calibri"/>
              <a:cs typeface="Calibri"/>
            </a:endParaRPr>
          </a:p>
          <a:p>
            <a:pPr marL="171450" indent="-171450" algn="l">
              <a:buSzPct val="100000"/>
              <a:buFont typeface="Arial" panose="020B0604020202020204" pitchFamily="34" charset="0"/>
              <a:buChar char="•"/>
            </a:pPr>
            <a:r>
              <a:rPr lang="it-IT" sz="1200" dirty="0">
                <a:latin typeface="+mn-lt"/>
                <a:ea typeface="Calibri"/>
                <a:cs typeface="Calibri"/>
              </a:rPr>
              <a:t>CLARIN ERIC Official Website: </a:t>
            </a:r>
            <a:r>
              <a:rPr lang="it-IT" sz="1200" dirty="0">
                <a:solidFill>
                  <a:srgbClr val="1768A9"/>
                </a:solidFill>
                <a:latin typeface="+mn-lt"/>
                <a:ea typeface="+mn-lt"/>
                <a:cs typeface="+mn-lt"/>
                <a:hlinkClick r:id="rId8">
                  <a:extLst>
                    <a:ext uri="{A12FA001-AC4F-418D-AE19-62706E023703}">
                      <ahyp:hlinkClr xmlns:ahyp="http://schemas.microsoft.com/office/drawing/2018/hyperlinkcolor" val="tx"/>
                    </a:ext>
                  </a:extLst>
                </a:hlinkClick>
              </a:rPr>
              <a:t>https://www.clarin.eu/</a:t>
            </a:r>
            <a:r>
              <a:rPr lang="it-IT" sz="1200" dirty="0">
                <a:solidFill>
                  <a:srgbClr val="1768A9"/>
                </a:solidFill>
                <a:latin typeface="+mn-lt"/>
                <a:ea typeface="+mn-lt"/>
                <a:cs typeface="+mn-lt"/>
              </a:rPr>
              <a:t> . </a:t>
            </a:r>
            <a:r>
              <a:rPr lang="it-IT" sz="1200" dirty="0">
                <a:solidFill>
                  <a:srgbClr val="1768A9"/>
                </a:solidFill>
                <a:latin typeface="+mn-lt"/>
                <a:ea typeface="+mn-lt"/>
                <a:cs typeface="+mn-lt"/>
                <a:hlinkClick r:id="rId9">
                  <a:extLst>
                    <a:ext uri="{A12FA001-AC4F-418D-AE19-62706E023703}">
                      <ahyp:hlinkClr xmlns:ahyp="http://schemas.microsoft.com/office/drawing/2018/hyperlinkcolor" val="tx"/>
                    </a:ext>
                  </a:extLst>
                </a:hlinkClick>
              </a:rPr>
              <a:t>CC BY 2.0</a:t>
            </a:r>
            <a:endParaRPr lang="it-IT" sz="1200" dirty="0">
              <a:solidFill>
                <a:srgbClr val="1768A9"/>
              </a:solidFill>
              <a:latin typeface="+mn-lt"/>
              <a:ea typeface="Source Sans Pro"/>
              <a:cs typeface="Source Sans Pro"/>
              <a:sym typeface="Source Sans Pro"/>
            </a:endParaRPr>
          </a:p>
        </p:txBody>
      </p:sp>
      <p:grpSp>
        <p:nvGrpSpPr>
          <p:cNvPr id="9" name="Gruppo 8">
            <a:extLst>
              <a:ext uri="{FF2B5EF4-FFF2-40B4-BE49-F238E27FC236}">
                <a16:creationId xmlns:a16="http://schemas.microsoft.com/office/drawing/2014/main" id="{E5A28A52-4A12-6376-EDC6-A42C4EB15B66}"/>
              </a:ext>
            </a:extLst>
          </p:cNvPr>
          <p:cNvGrpSpPr/>
          <p:nvPr/>
        </p:nvGrpSpPr>
        <p:grpSpPr>
          <a:xfrm>
            <a:off x="3441548" y="4295545"/>
            <a:ext cx="2260902" cy="738319"/>
            <a:chOff x="1309082" y="4243804"/>
            <a:chExt cx="2260902" cy="738319"/>
          </a:xfrm>
        </p:grpSpPr>
        <p:pic>
          <p:nvPicPr>
            <p:cNvPr id="10" name="Immagine 9">
              <a:extLst>
                <a:ext uri="{FF2B5EF4-FFF2-40B4-BE49-F238E27FC236}">
                  <a16:creationId xmlns:a16="http://schemas.microsoft.com/office/drawing/2014/main" id="{AB797188-50AA-EEC9-C379-761732586F96}"/>
                </a:ext>
              </a:extLst>
            </p:cNvPr>
            <p:cNvPicPr>
              <a:picLocks noChangeAspect="1"/>
            </p:cNvPicPr>
            <p:nvPr/>
          </p:nvPicPr>
          <p:blipFill rotWithShape="1">
            <a:blip r:embed="rId10"/>
            <a:srcRect l="58593" r="21831"/>
            <a:stretch/>
          </p:blipFill>
          <p:spPr>
            <a:xfrm>
              <a:off x="1309082" y="4243804"/>
              <a:ext cx="789684" cy="738319"/>
            </a:xfrm>
            <a:prstGeom prst="rect">
              <a:avLst/>
            </a:prstGeom>
          </p:spPr>
        </p:pic>
        <p:pic>
          <p:nvPicPr>
            <p:cNvPr id="11" name="Immagine 10">
              <a:extLst>
                <a:ext uri="{FF2B5EF4-FFF2-40B4-BE49-F238E27FC236}">
                  <a16:creationId xmlns:a16="http://schemas.microsoft.com/office/drawing/2014/main" id="{62E52878-49DF-1766-A1F8-B70D250F679F}"/>
                </a:ext>
              </a:extLst>
            </p:cNvPr>
            <p:cNvPicPr>
              <a:picLocks noChangeAspect="1"/>
            </p:cNvPicPr>
            <p:nvPr/>
          </p:nvPicPr>
          <p:blipFill rotWithShape="1">
            <a:blip r:embed="rId11"/>
            <a:srcRect b="27418"/>
            <a:stretch/>
          </p:blipFill>
          <p:spPr>
            <a:xfrm>
              <a:off x="2167990" y="4615551"/>
              <a:ext cx="1401994" cy="279482"/>
            </a:xfrm>
            <a:prstGeom prst="rect">
              <a:avLst/>
            </a:prstGeom>
          </p:spPr>
        </p:pic>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1720502" y="311674"/>
            <a:ext cx="5702993" cy="67404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GB" sz="2400" b="1" dirty="0">
                <a:solidFill>
                  <a:srgbClr val="216498"/>
                </a:solidFill>
                <a:latin typeface="Source Sans Pro"/>
                <a:ea typeface="Source Sans Pro"/>
                <a:cs typeface="Source Sans Pro"/>
                <a:sym typeface="Source Sans Pro"/>
              </a:rPr>
              <a:t>Humanities and Heritage Italian Open Science Cloud</a:t>
            </a:r>
            <a:endParaRPr lang="en-GB" sz="2800" b="1" dirty="0">
              <a:solidFill>
                <a:srgbClr val="216498"/>
              </a:solidFill>
              <a:latin typeface="Source Sans Pro"/>
              <a:ea typeface="Source Sans Pro"/>
              <a:cs typeface="Source Sans Pro"/>
              <a:sym typeface="Source Sans Pro"/>
            </a:endParaRPr>
          </a:p>
        </p:txBody>
      </p:sp>
      <p:pic>
        <p:nvPicPr>
          <p:cNvPr id="2" name="Immagine 1">
            <a:extLst>
              <a:ext uri="{FF2B5EF4-FFF2-40B4-BE49-F238E27FC236}">
                <a16:creationId xmlns:a16="http://schemas.microsoft.com/office/drawing/2014/main" id="{20C620E2-DCF7-9980-82FA-320E29540F43}"/>
              </a:ext>
            </a:extLst>
          </p:cNvPr>
          <p:cNvPicPr>
            <a:picLocks noChangeAspect="1"/>
          </p:cNvPicPr>
          <p:nvPr/>
        </p:nvPicPr>
        <p:blipFill>
          <a:blip r:embed="rId3"/>
          <a:stretch>
            <a:fillRect/>
          </a:stretch>
        </p:blipFill>
        <p:spPr>
          <a:xfrm>
            <a:off x="9144" y="0"/>
            <a:ext cx="527538" cy="5143500"/>
          </a:xfrm>
          <a:prstGeom prst="rect">
            <a:avLst/>
          </a:prstGeom>
        </p:spPr>
      </p:pic>
      <p:cxnSp>
        <p:nvCxnSpPr>
          <p:cNvPr id="12" name="Connettore 1 11">
            <a:extLst>
              <a:ext uri="{FF2B5EF4-FFF2-40B4-BE49-F238E27FC236}">
                <a16:creationId xmlns:a16="http://schemas.microsoft.com/office/drawing/2014/main" id="{C5E996A5-A0E1-6570-6932-E30806CB6CFD}"/>
              </a:ext>
            </a:extLst>
          </p:cNvPr>
          <p:cNvCxnSpPr/>
          <p:nvPr/>
        </p:nvCxnSpPr>
        <p:spPr>
          <a:xfrm>
            <a:off x="1511164" y="4157785"/>
            <a:ext cx="6121671" cy="0"/>
          </a:xfrm>
          <a:prstGeom prst="line">
            <a:avLst/>
          </a:prstGeom>
          <a:ln>
            <a:solidFill>
              <a:srgbClr val="216498"/>
            </a:solidFill>
          </a:ln>
        </p:spPr>
        <p:style>
          <a:lnRef idx="1">
            <a:schemeClr val="accent1"/>
          </a:lnRef>
          <a:fillRef idx="0">
            <a:schemeClr val="accent1"/>
          </a:fillRef>
          <a:effectRef idx="0">
            <a:schemeClr val="accent1"/>
          </a:effectRef>
          <a:fontRef idx="minor">
            <a:schemeClr val="tx1"/>
          </a:fontRef>
        </p:style>
      </p:cxnSp>
      <p:sp>
        <p:nvSpPr>
          <p:cNvPr id="22" name="Google Shape;54;p13">
            <a:extLst>
              <a:ext uri="{FF2B5EF4-FFF2-40B4-BE49-F238E27FC236}">
                <a16:creationId xmlns:a16="http://schemas.microsoft.com/office/drawing/2014/main" id="{BA485454-548B-D82A-7DFA-90A51BDE6DBB}"/>
              </a:ext>
            </a:extLst>
          </p:cNvPr>
          <p:cNvSpPr txBox="1">
            <a:spLocks/>
          </p:cNvSpPr>
          <p:nvPr/>
        </p:nvSpPr>
        <p:spPr>
          <a:xfrm>
            <a:off x="1193390" y="1323476"/>
            <a:ext cx="7194884" cy="268981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pPr marL="0" indent="0" algn="l" rtl="0">
              <a:buNone/>
            </a:pPr>
            <a:r>
              <a:rPr lang="en-GB" sz="1400" b="0" i="0" dirty="0">
                <a:solidFill>
                  <a:srgbClr val="000000"/>
                </a:solidFill>
                <a:highlight>
                  <a:srgbClr val="FFFFFF"/>
                </a:highlight>
                <a:latin typeface="Calibri"/>
                <a:ea typeface="Calibri"/>
                <a:cs typeface="Calibri"/>
              </a:rPr>
              <a:t>The </a:t>
            </a:r>
            <a:r>
              <a:rPr lang="en-GB" sz="1400" dirty="0">
                <a:solidFill>
                  <a:srgbClr val="0097A7"/>
                </a:solidFill>
                <a:highlight>
                  <a:srgbClr val="FFFFFF"/>
                </a:highlight>
                <a:latin typeface="Calibri"/>
                <a:ea typeface="Calibri"/>
                <a:cs typeface="Calibri"/>
                <a:hlinkClick r:id="rId4">
                  <a:extLst>
                    <a:ext uri="{A12FA001-AC4F-418D-AE19-62706E023703}">
                      <ahyp:hlinkClr xmlns:ahyp="http://schemas.microsoft.com/office/drawing/2018/hyperlinkcolor" val="tx"/>
                    </a:ext>
                  </a:extLst>
                </a:hlinkClick>
              </a:rPr>
              <a:t>H2IOSC </a:t>
            </a:r>
            <a:r>
              <a:rPr lang="en-GB" sz="1400" dirty="0">
                <a:solidFill>
                  <a:srgbClr val="1768A9"/>
                </a:solidFill>
                <a:highlight>
                  <a:srgbClr val="FFFFFF"/>
                </a:highlight>
                <a:latin typeface="Calibri"/>
                <a:ea typeface="Calibri"/>
                <a:cs typeface="Calibri"/>
                <a:hlinkClick r:id="rId4">
                  <a:extLst>
                    <a:ext uri="{A12FA001-AC4F-418D-AE19-62706E023703}">
                      <ahyp:hlinkClr xmlns:ahyp="http://schemas.microsoft.com/office/drawing/2018/hyperlinkcolor" val="tx"/>
                    </a:ext>
                  </a:extLst>
                </a:hlinkClick>
              </a:rPr>
              <a:t>project</a:t>
            </a:r>
            <a:r>
              <a:rPr lang="en-GB" sz="1400" dirty="0">
                <a:solidFill>
                  <a:srgbClr val="1768A9"/>
                </a:solidFill>
                <a:highlight>
                  <a:srgbClr val="FFFFFF"/>
                </a:highlight>
                <a:latin typeface="Calibri"/>
                <a:ea typeface="Calibri"/>
                <a:cs typeface="Calibri"/>
              </a:rPr>
              <a:t> </a:t>
            </a:r>
            <a:r>
              <a:rPr lang="en-GB" sz="1400" b="0" i="0" dirty="0">
                <a:solidFill>
                  <a:srgbClr val="000000"/>
                </a:solidFill>
                <a:highlight>
                  <a:srgbClr val="FFFFFF"/>
                </a:highlight>
                <a:latin typeface="Calibri"/>
                <a:ea typeface="Calibri"/>
                <a:cs typeface="Calibri"/>
              </a:rPr>
              <a:t>aims at creating </a:t>
            </a:r>
            <a:r>
              <a:rPr lang="en-GB" sz="1400" b="1" i="0" dirty="0">
                <a:solidFill>
                  <a:srgbClr val="000000"/>
                </a:solidFill>
                <a:highlight>
                  <a:srgbClr val="FFFFFF"/>
                </a:highlight>
                <a:latin typeface="Calibri"/>
                <a:ea typeface="Calibri"/>
                <a:cs typeface="Calibri"/>
              </a:rPr>
              <a:t>a federated and inclusive cluster of RIs </a:t>
            </a:r>
            <a:r>
              <a:rPr lang="en-GB" sz="1400" b="0" i="0" dirty="0">
                <a:solidFill>
                  <a:srgbClr val="000000"/>
                </a:solidFill>
                <a:highlight>
                  <a:srgbClr val="FFFFFF"/>
                </a:highlight>
                <a:latin typeface="Calibri"/>
                <a:ea typeface="Calibri"/>
                <a:cs typeface="Calibri"/>
              </a:rPr>
              <a:t>in the ESFRI domain of Social and Cultural Innovation to allow researchers from various disciplines in the Humanities, Language technologies and the Cultural Heritage sectors collaborate in data and compute intensive research. It encompasses the Italian nodes of four Research Infrastructures: </a:t>
            </a:r>
          </a:p>
          <a:p>
            <a:pPr marL="0" indent="0" algn="l" rtl="0">
              <a:buNone/>
            </a:pPr>
            <a:endParaRPr lang="en-GB" sz="1400" b="0" i="0" dirty="0">
              <a:solidFill>
                <a:srgbClr val="000000"/>
              </a:solidFill>
              <a:highlight>
                <a:srgbClr val="FFFFFF"/>
              </a:highlight>
              <a:latin typeface="Calibri"/>
              <a:ea typeface="Calibri"/>
              <a:cs typeface="Calibri"/>
            </a:endParaRPr>
          </a:p>
          <a:p>
            <a:pPr marL="285750" indent="-285750" algn="l">
              <a:lnSpc>
                <a:spcPct val="150000"/>
              </a:lnSpc>
              <a:buSzPct val="100000"/>
              <a:buFont typeface="Arial" panose="020B0604020202020204" pitchFamily="34" charset="0"/>
              <a:buChar char="•"/>
            </a:pPr>
            <a:r>
              <a:rPr lang="en-GB" sz="1400" b="0" i="0" dirty="0">
                <a:solidFill>
                  <a:srgbClr val="000000"/>
                </a:solidFill>
                <a:highlight>
                  <a:srgbClr val="FFFFFF"/>
                </a:highlight>
                <a:latin typeface="Calibri"/>
                <a:ea typeface="Calibri"/>
                <a:cs typeface="Calibri"/>
              </a:rPr>
              <a:t>CLARIN</a:t>
            </a:r>
            <a:r>
              <a:rPr lang="en-GB" sz="1400" dirty="0">
                <a:solidFill>
                  <a:srgbClr val="000000"/>
                </a:solidFill>
                <a:highlight>
                  <a:srgbClr val="FFFFFF"/>
                </a:highlight>
                <a:latin typeface="Calibri"/>
                <a:ea typeface="Calibri"/>
                <a:cs typeface="Calibri"/>
              </a:rPr>
              <a:t>, </a:t>
            </a:r>
            <a:r>
              <a:rPr lang="it-IT" sz="1400" dirty="0">
                <a:solidFill>
                  <a:srgbClr val="1768A9"/>
                </a:solidFill>
                <a:highlight>
                  <a:srgbClr val="FFFFFF"/>
                </a:highlight>
                <a:ea typeface="Calibri"/>
                <a:hlinkClick r:id="rId5">
                  <a:extLst>
                    <a:ext uri="{A12FA001-AC4F-418D-AE19-62706E023703}">
                      <ahyp:hlinkClr xmlns:ahyp="http://schemas.microsoft.com/office/drawing/2018/hyperlinkcolor" val="tx"/>
                    </a:ext>
                  </a:extLst>
                </a:hlinkClick>
              </a:rPr>
              <a:t>https://www.clarin.eu/</a:t>
            </a:r>
            <a:r>
              <a:rPr lang="it-IT" sz="1400" b="0" i="0" dirty="0">
                <a:solidFill>
                  <a:srgbClr val="1768A9"/>
                </a:solidFill>
                <a:highlight>
                  <a:srgbClr val="FFFFFF"/>
                </a:highlight>
                <a:ea typeface="Calibri"/>
              </a:rPr>
              <a:t> </a:t>
            </a:r>
          </a:p>
          <a:p>
            <a:pPr marL="285750" lvl="0" indent="-285750" algn="l" rtl="0">
              <a:lnSpc>
                <a:spcPct val="150000"/>
              </a:lnSpc>
              <a:buSzPct val="100000"/>
              <a:buFont typeface="Arial" panose="020B0604020202020204" pitchFamily="34" charset="0"/>
              <a:buChar char="•"/>
            </a:pPr>
            <a:r>
              <a:rPr lang="en-GB" sz="1400" b="0" i="0" dirty="0">
                <a:solidFill>
                  <a:srgbClr val="000000"/>
                </a:solidFill>
                <a:highlight>
                  <a:srgbClr val="FFFFFF"/>
                </a:highlight>
                <a:latin typeface="Calibri"/>
                <a:ea typeface="Calibri"/>
                <a:cs typeface="Calibri"/>
              </a:rPr>
              <a:t>DARIAH, </a:t>
            </a:r>
            <a:r>
              <a:rPr lang="en-GB" sz="1400" b="0" i="0" u="sng" strike="noStrike" dirty="0">
                <a:solidFill>
                  <a:srgbClr val="1768A9"/>
                </a:solidFill>
                <a:highlight>
                  <a:srgbClr val="FFFFFF"/>
                </a:highlight>
                <a:latin typeface="Calibri"/>
                <a:ea typeface="Calibri"/>
                <a:cs typeface="Calibri"/>
                <a:hlinkClick r:id="rId6">
                  <a:extLst>
                    <a:ext uri="{A12FA001-AC4F-418D-AE19-62706E023703}">
                      <ahyp:hlinkClr xmlns:ahyp="http://schemas.microsoft.com/office/drawing/2018/hyperlinkcolor" val="tx"/>
                    </a:ext>
                  </a:extLst>
                </a:hlinkClick>
              </a:rPr>
              <a:t>Digital Research Infrastructure for the Arts and Humanities</a:t>
            </a:r>
            <a:r>
              <a:rPr lang="en-GB" sz="1400" b="0" i="0" dirty="0">
                <a:solidFill>
                  <a:srgbClr val="1768A9"/>
                </a:solidFill>
                <a:highlight>
                  <a:srgbClr val="FFFFFF"/>
                </a:highlight>
                <a:latin typeface="Calibri"/>
                <a:ea typeface="Calibri"/>
                <a:cs typeface="Calibri"/>
              </a:rPr>
              <a:t> </a:t>
            </a:r>
          </a:p>
          <a:p>
            <a:pPr marL="285750" lvl="0" indent="-285750" algn="l" rtl="0">
              <a:lnSpc>
                <a:spcPct val="150000"/>
              </a:lnSpc>
              <a:buSzPct val="100000"/>
              <a:buFont typeface="Arial" panose="020B0604020202020204" pitchFamily="34" charset="0"/>
              <a:buChar char="•"/>
            </a:pPr>
            <a:r>
              <a:rPr lang="en-GB" sz="1400" b="0" i="0" dirty="0">
                <a:solidFill>
                  <a:srgbClr val="000000"/>
                </a:solidFill>
                <a:highlight>
                  <a:srgbClr val="FFFFFF"/>
                </a:highlight>
                <a:latin typeface="Calibri"/>
                <a:ea typeface="Calibri"/>
                <a:cs typeface="Calibri"/>
              </a:rPr>
              <a:t>E-RHIS, </a:t>
            </a:r>
            <a:r>
              <a:rPr lang="en-GB" sz="1400" b="0" i="0" u="sng" strike="noStrike" dirty="0">
                <a:solidFill>
                  <a:srgbClr val="1768A9"/>
                </a:solidFill>
                <a:highlight>
                  <a:srgbClr val="FFFFFF"/>
                </a:highlight>
                <a:latin typeface="Calibri"/>
                <a:ea typeface="Calibri"/>
                <a:cs typeface="Calibri"/>
                <a:hlinkClick r:id="rId7">
                  <a:extLst>
                    <a:ext uri="{A12FA001-AC4F-418D-AE19-62706E023703}">
                      <ahyp:hlinkClr xmlns:ahyp="http://schemas.microsoft.com/office/drawing/2018/hyperlinkcolor" val="tx"/>
                    </a:ext>
                  </a:extLst>
                </a:hlinkClick>
              </a:rPr>
              <a:t>European Research Infrastructure for Heritage Science</a:t>
            </a:r>
            <a:r>
              <a:rPr lang="en-GB" sz="1400" b="0" i="0" dirty="0">
                <a:solidFill>
                  <a:srgbClr val="1768A9"/>
                </a:solidFill>
                <a:highlight>
                  <a:srgbClr val="FFFFFF"/>
                </a:highlight>
                <a:latin typeface="Calibri"/>
                <a:ea typeface="Calibri"/>
                <a:cs typeface="Calibri"/>
              </a:rPr>
              <a:t> </a:t>
            </a:r>
          </a:p>
          <a:p>
            <a:pPr marL="285750" lvl="0" indent="-285750" algn="l" rtl="0">
              <a:lnSpc>
                <a:spcPct val="150000"/>
              </a:lnSpc>
              <a:buSzPct val="100000"/>
              <a:buFont typeface="Arial" panose="020B0604020202020204" pitchFamily="34" charset="0"/>
              <a:buChar char="•"/>
            </a:pPr>
            <a:r>
              <a:rPr lang="en-GB" sz="1400" b="0" i="0" dirty="0">
                <a:solidFill>
                  <a:srgbClr val="000000"/>
                </a:solidFill>
                <a:highlight>
                  <a:srgbClr val="FFFFFF"/>
                </a:highlight>
                <a:latin typeface="Calibri"/>
                <a:ea typeface="Calibri"/>
                <a:cs typeface="Calibri"/>
              </a:rPr>
              <a:t>OPERAS, </a:t>
            </a:r>
            <a:r>
              <a:rPr lang="en-GB" sz="1400" b="0" i="0" u="sng" strike="noStrike" dirty="0">
                <a:solidFill>
                  <a:srgbClr val="1768A9"/>
                </a:solidFill>
                <a:highlight>
                  <a:srgbClr val="FFFFFF"/>
                </a:highlight>
                <a:latin typeface="Calibri"/>
                <a:ea typeface="Calibri"/>
                <a:cs typeface="Calibri"/>
                <a:hlinkClick r:id="rId8">
                  <a:extLst>
                    <a:ext uri="{A12FA001-AC4F-418D-AE19-62706E023703}">
                      <ahyp:hlinkClr xmlns:ahyp="http://schemas.microsoft.com/office/drawing/2018/hyperlinkcolor" val="tx"/>
                    </a:ext>
                  </a:extLst>
                </a:hlinkClick>
              </a:rPr>
              <a:t>Open Scholarly Communication in the European Research Area for SSH</a:t>
            </a:r>
            <a:r>
              <a:rPr lang="en-GB" sz="1400" b="0" i="0" dirty="0">
                <a:solidFill>
                  <a:srgbClr val="000000"/>
                </a:solidFill>
                <a:highlight>
                  <a:srgbClr val="FFFFFF"/>
                </a:highlight>
                <a:latin typeface="Calibri"/>
                <a:ea typeface="Calibri"/>
                <a:cs typeface="Calibri"/>
              </a:rPr>
              <a:t> </a:t>
            </a:r>
          </a:p>
        </p:txBody>
      </p:sp>
      <p:grpSp>
        <p:nvGrpSpPr>
          <p:cNvPr id="9" name="Gruppo 8">
            <a:extLst>
              <a:ext uri="{FF2B5EF4-FFF2-40B4-BE49-F238E27FC236}">
                <a16:creationId xmlns:a16="http://schemas.microsoft.com/office/drawing/2014/main" id="{E5A28A52-4A12-6376-EDC6-A42C4EB15B66}"/>
              </a:ext>
            </a:extLst>
          </p:cNvPr>
          <p:cNvGrpSpPr/>
          <p:nvPr/>
        </p:nvGrpSpPr>
        <p:grpSpPr>
          <a:xfrm>
            <a:off x="3441548" y="4295545"/>
            <a:ext cx="2260902" cy="738319"/>
            <a:chOff x="1309082" y="4243804"/>
            <a:chExt cx="2260902" cy="738319"/>
          </a:xfrm>
        </p:grpSpPr>
        <p:pic>
          <p:nvPicPr>
            <p:cNvPr id="10" name="Immagine 9">
              <a:extLst>
                <a:ext uri="{FF2B5EF4-FFF2-40B4-BE49-F238E27FC236}">
                  <a16:creationId xmlns:a16="http://schemas.microsoft.com/office/drawing/2014/main" id="{AB797188-50AA-EEC9-C379-761732586F96}"/>
                </a:ext>
              </a:extLst>
            </p:cNvPr>
            <p:cNvPicPr>
              <a:picLocks noChangeAspect="1"/>
            </p:cNvPicPr>
            <p:nvPr/>
          </p:nvPicPr>
          <p:blipFill rotWithShape="1">
            <a:blip r:embed="rId9"/>
            <a:srcRect l="58593" r="21831"/>
            <a:stretch/>
          </p:blipFill>
          <p:spPr>
            <a:xfrm>
              <a:off x="1309082" y="4243804"/>
              <a:ext cx="789684" cy="738319"/>
            </a:xfrm>
            <a:prstGeom prst="rect">
              <a:avLst/>
            </a:prstGeom>
          </p:spPr>
        </p:pic>
        <p:pic>
          <p:nvPicPr>
            <p:cNvPr id="11" name="Immagine 10">
              <a:extLst>
                <a:ext uri="{FF2B5EF4-FFF2-40B4-BE49-F238E27FC236}">
                  <a16:creationId xmlns:a16="http://schemas.microsoft.com/office/drawing/2014/main" id="{62E52878-49DF-1766-A1F8-B70D250F679F}"/>
                </a:ext>
              </a:extLst>
            </p:cNvPr>
            <p:cNvPicPr>
              <a:picLocks noChangeAspect="1"/>
            </p:cNvPicPr>
            <p:nvPr/>
          </p:nvPicPr>
          <p:blipFill rotWithShape="1">
            <a:blip r:embed="rId10"/>
            <a:srcRect b="27418"/>
            <a:stretch/>
          </p:blipFill>
          <p:spPr>
            <a:xfrm>
              <a:off x="2167990" y="4615551"/>
              <a:ext cx="1401994" cy="279482"/>
            </a:xfrm>
            <a:prstGeom prst="rect">
              <a:avLst/>
            </a:prstGeom>
          </p:spPr>
        </p:pic>
      </p:grpSp>
    </p:spTree>
    <p:extLst>
      <p:ext uri="{BB962C8B-B14F-4D97-AF65-F5344CB8AC3E}">
        <p14:creationId xmlns:p14="http://schemas.microsoft.com/office/powerpoint/2010/main" val="4744670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1720502" y="311674"/>
            <a:ext cx="5702993" cy="67404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GB" sz="2400" b="1" dirty="0">
                <a:solidFill>
                  <a:srgbClr val="216498"/>
                </a:solidFill>
                <a:latin typeface="+mj-lt"/>
                <a:ea typeface="Source Sans Pro"/>
                <a:cs typeface="Source Sans Pro"/>
                <a:sym typeface="Source Sans Pro"/>
              </a:rPr>
              <a:t>The H2IOSC project</a:t>
            </a:r>
            <a:endParaRPr sz="2800" b="1" dirty="0">
              <a:solidFill>
                <a:srgbClr val="216498"/>
              </a:solidFill>
              <a:latin typeface="+mj-lt"/>
              <a:ea typeface="Source Sans Pro"/>
              <a:cs typeface="Source Sans Pro"/>
              <a:sym typeface="Source Sans Pro"/>
            </a:endParaRPr>
          </a:p>
        </p:txBody>
      </p:sp>
      <p:pic>
        <p:nvPicPr>
          <p:cNvPr id="2" name="Immagine 1">
            <a:extLst>
              <a:ext uri="{FF2B5EF4-FFF2-40B4-BE49-F238E27FC236}">
                <a16:creationId xmlns:a16="http://schemas.microsoft.com/office/drawing/2014/main" id="{20C620E2-DCF7-9980-82FA-320E29540F43}"/>
              </a:ext>
            </a:extLst>
          </p:cNvPr>
          <p:cNvPicPr>
            <a:picLocks noChangeAspect="1"/>
          </p:cNvPicPr>
          <p:nvPr/>
        </p:nvPicPr>
        <p:blipFill>
          <a:blip r:embed="rId3"/>
          <a:stretch>
            <a:fillRect/>
          </a:stretch>
        </p:blipFill>
        <p:spPr>
          <a:xfrm>
            <a:off x="9144" y="0"/>
            <a:ext cx="527538" cy="5143500"/>
          </a:xfrm>
          <a:prstGeom prst="rect">
            <a:avLst/>
          </a:prstGeom>
        </p:spPr>
      </p:pic>
      <p:cxnSp>
        <p:nvCxnSpPr>
          <p:cNvPr id="12" name="Connettore 1 11">
            <a:extLst>
              <a:ext uri="{FF2B5EF4-FFF2-40B4-BE49-F238E27FC236}">
                <a16:creationId xmlns:a16="http://schemas.microsoft.com/office/drawing/2014/main" id="{C5E996A5-A0E1-6570-6932-E30806CB6CFD}"/>
              </a:ext>
            </a:extLst>
          </p:cNvPr>
          <p:cNvCxnSpPr/>
          <p:nvPr/>
        </p:nvCxnSpPr>
        <p:spPr>
          <a:xfrm>
            <a:off x="1511164" y="4157785"/>
            <a:ext cx="6121671" cy="0"/>
          </a:xfrm>
          <a:prstGeom prst="line">
            <a:avLst/>
          </a:prstGeom>
          <a:ln>
            <a:solidFill>
              <a:srgbClr val="216498"/>
            </a:solidFill>
          </a:ln>
        </p:spPr>
        <p:style>
          <a:lnRef idx="1">
            <a:schemeClr val="accent1"/>
          </a:lnRef>
          <a:fillRef idx="0">
            <a:schemeClr val="accent1"/>
          </a:fillRef>
          <a:effectRef idx="0">
            <a:schemeClr val="accent1"/>
          </a:effectRef>
          <a:fontRef idx="minor">
            <a:schemeClr val="tx1"/>
          </a:fontRef>
        </p:style>
      </p:cxnSp>
      <p:sp>
        <p:nvSpPr>
          <p:cNvPr id="22" name="Google Shape;54;p13">
            <a:extLst>
              <a:ext uri="{FF2B5EF4-FFF2-40B4-BE49-F238E27FC236}">
                <a16:creationId xmlns:a16="http://schemas.microsoft.com/office/drawing/2014/main" id="{BA485454-548B-D82A-7DFA-90A51BDE6DBB}"/>
              </a:ext>
            </a:extLst>
          </p:cNvPr>
          <p:cNvSpPr txBox="1">
            <a:spLocks/>
          </p:cNvSpPr>
          <p:nvPr/>
        </p:nvSpPr>
        <p:spPr>
          <a:xfrm>
            <a:off x="1193390" y="1323476"/>
            <a:ext cx="7194884" cy="268981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pPr algn="l"/>
            <a:endParaRPr lang="en-GB" sz="1400" dirty="0">
              <a:solidFill>
                <a:srgbClr val="216498"/>
              </a:solidFill>
              <a:latin typeface="Source Sans Pro"/>
              <a:ea typeface="Source Sans Pro"/>
              <a:cs typeface="Source Sans Pro"/>
              <a:sym typeface="Source Sans Pro"/>
            </a:endParaRPr>
          </a:p>
        </p:txBody>
      </p:sp>
      <p:grpSp>
        <p:nvGrpSpPr>
          <p:cNvPr id="9" name="Gruppo 8">
            <a:extLst>
              <a:ext uri="{FF2B5EF4-FFF2-40B4-BE49-F238E27FC236}">
                <a16:creationId xmlns:a16="http://schemas.microsoft.com/office/drawing/2014/main" id="{E5A28A52-4A12-6376-EDC6-A42C4EB15B66}"/>
              </a:ext>
            </a:extLst>
          </p:cNvPr>
          <p:cNvGrpSpPr/>
          <p:nvPr/>
        </p:nvGrpSpPr>
        <p:grpSpPr>
          <a:xfrm>
            <a:off x="3441548" y="4295545"/>
            <a:ext cx="2260902" cy="738319"/>
            <a:chOff x="1309082" y="4243804"/>
            <a:chExt cx="2260902" cy="738319"/>
          </a:xfrm>
        </p:grpSpPr>
        <p:pic>
          <p:nvPicPr>
            <p:cNvPr id="10" name="Immagine 9">
              <a:extLst>
                <a:ext uri="{FF2B5EF4-FFF2-40B4-BE49-F238E27FC236}">
                  <a16:creationId xmlns:a16="http://schemas.microsoft.com/office/drawing/2014/main" id="{AB797188-50AA-EEC9-C379-761732586F96}"/>
                </a:ext>
              </a:extLst>
            </p:cNvPr>
            <p:cNvPicPr>
              <a:picLocks noChangeAspect="1"/>
            </p:cNvPicPr>
            <p:nvPr/>
          </p:nvPicPr>
          <p:blipFill rotWithShape="1">
            <a:blip r:embed="rId4"/>
            <a:srcRect l="58593" r="21831"/>
            <a:stretch/>
          </p:blipFill>
          <p:spPr>
            <a:xfrm>
              <a:off x="1309082" y="4243804"/>
              <a:ext cx="789684" cy="738319"/>
            </a:xfrm>
            <a:prstGeom prst="rect">
              <a:avLst/>
            </a:prstGeom>
          </p:spPr>
        </p:pic>
        <p:pic>
          <p:nvPicPr>
            <p:cNvPr id="11" name="Immagine 10">
              <a:extLst>
                <a:ext uri="{FF2B5EF4-FFF2-40B4-BE49-F238E27FC236}">
                  <a16:creationId xmlns:a16="http://schemas.microsoft.com/office/drawing/2014/main" id="{62E52878-49DF-1766-A1F8-B70D250F679F}"/>
                </a:ext>
              </a:extLst>
            </p:cNvPr>
            <p:cNvPicPr>
              <a:picLocks noChangeAspect="1"/>
            </p:cNvPicPr>
            <p:nvPr/>
          </p:nvPicPr>
          <p:blipFill rotWithShape="1">
            <a:blip r:embed="rId5"/>
            <a:srcRect b="27418"/>
            <a:stretch/>
          </p:blipFill>
          <p:spPr>
            <a:xfrm>
              <a:off x="2167990" y="4615551"/>
              <a:ext cx="1401994" cy="279482"/>
            </a:xfrm>
            <a:prstGeom prst="rect">
              <a:avLst/>
            </a:prstGeom>
          </p:spPr>
        </p:pic>
      </p:grpSp>
      <p:pic>
        <p:nvPicPr>
          <p:cNvPr id="3" name="Segnaposto contenuto 3" descr="Immagine che contiene testo, schermata, Carattere, Elementi grafici&#10;&#10;Descrizione generata automaticamente">
            <a:extLst>
              <a:ext uri="{FF2B5EF4-FFF2-40B4-BE49-F238E27FC236}">
                <a16:creationId xmlns:a16="http://schemas.microsoft.com/office/drawing/2014/main" id="{F2421EFC-729A-EB8F-9313-5DB9D777DA6F}"/>
              </a:ext>
            </a:extLst>
          </p:cNvPr>
          <p:cNvPicPr>
            <a:picLocks noChangeAspect="1"/>
          </p:cNvPicPr>
          <p:nvPr/>
        </p:nvPicPr>
        <p:blipFill>
          <a:blip r:embed="rId6"/>
          <a:stretch>
            <a:fillRect/>
          </a:stretch>
        </p:blipFill>
        <p:spPr>
          <a:xfrm>
            <a:off x="1193390" y="1210403"/>
            <a:ext cx="7590692" cy="2722694"/>
          </a:xfrm>
          <a:prstGeom prst="rect">
            <a:avLst/>
          </a:prstGeom>
        </p:spPr>
      </p:pic>
    </p:spTree>
    <p:extLst>
      <p:ext uri="{BB962C8B-B14F-4D97-AF65-F5344CB8AC3E}">
        <p14:creationId xmlns:p14="http://schemas.microsoft.com/office/powerpoint/2010/main" val="36133311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1193390" y="311674"/>
            <a:ext cx="7194884" cy="674040"/>
          </a:xfrm>
          <a:prstGeom prst="rect">
            <a:avLst/>
          </a:prstGeom>
        </p:spPr>
        <p:txBody>
          <a:bodyPr spcFirstLastPara="1" wrap="square" lIns="91425" tIns="91425" rIns="91425" bIns="91425" anchor="t" anchorCtr="0">
            <a:noAutofit/>
          </a:bodyPr>
          <a:lstStyle/>
          <a:p>
            <a:pPr algn="ctr">
              <a:lnSpc>
                <a:spcPct val="114999"/>
              </a:lnSpc>
            </a:pPr>
            <a:r>
              <a:rPr lang="en-GB" sz="2400" b="1" dirty="0">
                <a:solidFill>
                  <a:srgbClr val="216498"/>
                </a:solidFill>
                <a:latin typeface="+mj-lt"/>
                <a:ea typeface="Source Sans Pro"/>
                <a:sym typeface="Source Sans Pro"/>
              </a:rPr>
              <a:t>CLARIN for H2IOSC</a:t>
            </a:r>
            <a:endParaRPr lang="it-IT" dirty="0"/>
          </a:p>
        </p:txBody>
      </p:sp>
      <p:pic>
        <p:nvPicPr>
          <p:cNvPr id="2" name="Immagine 1">
            <a:extLst>
              <a:ext uri="{FF2B5EF4-FFF2-40B4-BE49-F238E27FC236}">
                <a16:creationId xmlns:a16="http://schemas.microsoft.com/office/drawing/2014/main" id="{20C620E2-DCF7-9980-82FA-320E29540F43}"/>
              </a:ext>
            </a:extLst>
          </p:cNvPr>
          <p:cNvPicPr>
            <a:picLocks noChangeAspect="1"/>
          </p:cNvPicPr>
          <p:nvPr/>
        </p:nvPicPr>
        <p:blipFill>
          <a:blip r:embed="rId3"/>
          <a:stretch>
            <a:fillRect/>
          </a:stretch>
        </p:blipFill>
        <p:spPr>
          <a:xfrm>
            <a:off x="9144" y="0"/>
            <a:ext cx="527538" cy="5143500"/>
          </a:xfrm>
          <a:prstGeom prst="rect">
            <a:avLst/>
          </a:prstGeom>
        </p:spPr>
      </p:pic>
      <p:grpSp>
        <p:nvGrpSpPr>
          <p:cNvPr id="4" name="Gruppo 3">
            <a:extLst>
              <a:ext uri="{FF2B5EF4-FFF2-40B4-BE49-F238E27FC236}">
                <a16:creationId xmlns:a16="http://schemas.microsoft.com/office/drawing/2014/main" id="{DBC3EE57-557E-E2D3-0470-E6CDCB7F0A5A}"/>
              </a:ext>
            </a:extLst>
          </p:cNvPr>
          <p:cNvGrpSpPr/>
          <p:nvPr/>
        </p:nvGrpSpPr>
        <p:grpSpPr>
          <a:xfrm>
            <a:off x="7078018" y="4225212"/>
            <a:ext cx="1538924" cy="503197"/>
            <a:chOff x="1309082" y="4243804"/>
            <a:chExt cx="2260902" cy="738319"/>
          </a:xfrm>
        </p:grpSpPr>
        <p:pic>
          <p:nvPicPr>
            <p:cNvPr id="5" name="Immagine 4">
              <a:extLst>
                <a:ext uri="{FF2B5EF4-FFF2-40B4-BE49-F238E27FC236}">
                  <a16:creationId xmlns:a16="http://schemas.microsoft.com/office/drawing/2014/main" id="{9198A3CE-DF8A-122A-6458-94ED4240FEF0}"/>
                </a:ext>
              </a:extLst>
            </p:cNvPr>
            <p:cNvPicPr>
              <a:picLocks noChangeAspect="1"/>
            </p:cNvPicPr>
            <p:nvPr/>
          </p:nvPicPr>
          <p:blipFill rotWithShape="1">
            <a:blip r:embed="rId4"/>
            <a:srcRect l="58593" r="21831"/>
            <a:stretch/>
          </p:blipFill>
          <p:spPr>
            <a:xfrm>
              <a:off x="1309082" y="4243804"/>
              <a:ext cx="789684" cy="738319"/>
            </a:xfrm>
            <a:prstGeom prst="rect">
              <a:avLst/>
            </a:prstGeom>
          </p:spPr>
        </p:pic>
        <p:pic>
          <p:nvPicPr>
            <p:cNvPr id="6" name="Immagine 5">
              <a:extLst>
                <a:ext uri="{FF2B5EF4-FFF2-40B4-BE49-F238E27FC236}">
                  <a16:creationId xmlns:a16="http://schemas.microsoft.com/office/drawing/2014/main" id="{414B8234-F45F-812A-1CFF-7656F643B3CC}"/>
                </a:ext>
              </a:extLst>
            </p:cNvPr>
            <p:cNvPicPr>
              <a:picLocks noChangeAspect="1"/>
            </p:cNvPicPr>
            <p:nvPr/>
          </p:nvPicPr>
          <p:blipFill rotWithShape="1">
            <a:blip r:embed="rId5"/>
            <a:srcRect b="27418"/>
            <a:stretch/>
          </p:blipFill>
          <p:spPr>
            <a:xfrm>
              <a:off x="2167990" y="4615551"/>
              <a:ext cx="1401994" cy="279482"/>
            </a:xfrm>
            <a:prstGeom prst="rect">
              <a:avLst/>
            </a:prstGeom>
          </p:spPr>
        </p:pic>
      </p:grpSp>
      <p:pic>
        <p:nvPicPr>
          <p:cNvPr id="8" name="Immagine 7" descr="Immagine che contiene testo, schermata, cerchio&#10;&#10;Descrizione generata automaticamente">
            <a:extLst>
              <a:ext uri="{FF2B5EF4-FFF2-40B4-BE49-F238E27FC236}">
                <a16:creationId xmlns:a16="http://schemas.microsoft.com/office/drawing/2014/main" id="{F21761F0-2800-194A-AA12-7D1385176D6B}"/>
              </a:ext>
            </a:extLst>
          </p:cNvPr>
          <p:cNvPicPr>
            <a:picLocks noChangeAspect="1"/>
          </p:cNvPicPr>
          <p:nvPr/>
        </p:nvPicPr>
        <p:blipFill>
          <a:blip r:embed="rId6"/>
          <a:stretch>
            <a:fillRect/>
          </a:stretch>
        </p:blipFill>
        <p:spPr>
          <a:xfrm>
            <a:off x="1054100" y="1158698"/>
            <a:ext cx="3733800" cy="3743325"/>
          </a:xfrm>
          <a:prstGeom prst="rect">
            <a:avLst/>
          </a:prstGeom>
        </p:spPr>
      </p:pic>
      <p:sp>
        <p:nvSpPr>
          <p:cNvPr id="9" name="CasellaDiTesto 8">
            <a:extLst>
              <a:ext uri="{FF2B5EF4-FFF2-40B4-BE49-F238E27FC236}">
                <a16:creationId xmlns:a16="http://schemas.microsoft.com/office/drawing/2014/main" id="{383709B9-0C57-A8D4-9A8F-F6E4CDDF2544}"/>
              </a:ext>
            </a:extLst>
          </p:cNvPr>
          <p:cNvSpPr txBox="1"/>
          <p:nvPr/>
        </p:nvSpPr>
        <p:spPr>
          <a:xfrm>
            <a:off x="5338234" y="1157817"/>
            <a:ext cx="3138311" cy="199137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en-US" b="1" dirty="0"/>
              <a:t>WP8 - Training, Capacity Building </a:t>
            </a:r>
            <a:r>
              <a:rPr lang="en-US" dirty="0"/>
              <a:t>​</a:t>
            </a:r>
            <a:r>
              <a:rPr lang="it-IT" dirty="0"/>
              <a:t>​</a:t>
            </a:r>
          </a:p>
          <a:p>
            <a:pPr marL="285750" indent="-285750">
              <a:lnSpc>
                <a:spcPct val="150000"/>
              </a:lnSpc>
              <a:buFont typeface="Arial,Sans-Serif"/>
              <a:buChar char="•"/>
            </a:pPr>
            <a:r>
              <a:rPr lang="en-US" dirty="0"/>
              <a:t>Engagement​​</a:t>
            </a:r>
          </a:p>
          <a:p>
            <a:pPr marL="285750" indent="-285750">
              <a:lnSpc>
                <a:spcPct val="150000"/>
              </a:lnSpc>
              <a:buFont typeface="Arial,Sans-Serif"/>
              <a:buChar char="•"/>
            </a:pPr>
            <a:r>
              <a:rPr lang="en-US" dirty="0"/>
              <a:t>Training Infrastructure​​</a:t>
            </a:r>
          </a:p>
          <a:p>
            <a:pPr marL="285750" indent="-285750">
              <a:lnSpc>
                <a:spcPct val="150000"/>
              </a:lnSpc>
              <a:buFont typeface="Arial,Sans-Serif"/>
              <a:buChar char="•"/>
            </a:pPr>
            <a:r>
              <a:rPr lang="en-US" dirty="0"/>
              <a:t>Shared Methodology</a:t>
            </a:r>
          </a:p>
          <a:p>
            <a:pPr marL="285750" indent="-285750">
              <a:lnSpc>
                <a:spcPct val="150000"/>
              </a:lnSpc>
              <a:buFont typeface="Arial,Sans-Serif"/>
              <a:buChar char="•"/>
            </a:pPr>
            <a:r>
              <a:rPr lang="en-US" dirty="0"/>
              <a:t>FAIR Training Materials</a:t>
            </a:r>
          </a:p>
          <a:p>
            <a:pPr marL="285750" indent="-285750">
              <a:lnSpc>
                <a:spcPct val="150000"/>
              </a:lnSpc>
              <a:buFont typeface="Arial,Sans-Serif"/>
              <a:buChar char="•"/>
            </a:pPr>
            <a:r>
              <a:rPr lang="en-US" i="1" dirty="0"/>
              <a:t>Train the Trainers</a:t>
            </a:r>
            <a:r>
              <a:rPr lang="en-GB" dirty="0"/>
              <a:t>​ perspective</a:t>
            </a:r>
          </a:p>
        </p:txBody>
      </p:sp>
    </p:spTree>
    <p:extLst>
      <p:ext uri="{BB962C8B-B14F-4D97-AF65-F5344CB8AC3E}">
        <p14:creationId xmlns:p14="http://schemas.microsoft.com/office/powerpoint/2010/main" val="24589383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1720502" y="311674"/>
            <a:ext cx="5702993" cy="67404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GB" sz="2400" b="1" dirty="0">
                <a:solidFill>
                  <a:srgbClr val="216498"/>
                </a:solidFill>
                <a:latin typeface="+mj-lt"/>
                <a:ea typeface="Source Sans Pro"/>
                <a:cs typeface="Source Sans Pro"/>
                <a:sym typeface="Source Sans Pro"/>
              </a:rPr>
              <a:t>The CLARIN portal</a:t>
            </a:r>
            <a:endParaRPr sz="2800" b="1" dirty="0">
              <a:solidFill>
                <a:srgbClr val="216498"/>
              </a:solidFill>
              <a:latin typeface="+mj-lt"/>
              <a:ea typeface="Source Sans Pro"/>
              <a:cs typeface="Source Sans Pro"/>
              <a:sym typeface="Source Sans Pro"/>
            </a:endParaRPr>
          </a:p>
        </p:txBody>
      </p:sp>
      <p:pic>
        <p:nvPicPr>
          <p:cNvPr id="2" name="Immagine 1">
            <a:extLst>
              <a:ext uri="{FF2B5EF4-FFF2-40B4-BE49-F238E27FC236}">
                <a16:creationId xmlns:a16="http://schemas.microsoft.com/office/drawing/2014/main" id="{20C620E2-DCF7-9980-82FA-320E29540F43}"/>
              </a:ext>
            </a:extLst>
          </p:cNvPr>
          <p:cNvPicPr>
            <a:picLocks noChangeAspect="1"/>
          </p:cNvPicPr>
          <p:nvPr/>
        </p:nvPicPr>
        <p:blipFill>
          <a:blip r:embed="rId3"/>
          <a:stretch>
            <a:fillRect/>
          </a:stretch>
        </p:blipFill>
        <p:spPr>
          <a:xfrm>
            <a:off x="9144" y="0"/>
            <a:ext cx="527538" cy="5143500"/>
          </a:xfrm>
          <a:prstGeom prst="rect">
            <a:avLst/>
          </a:prstGeom>
        </p:spPr>
      </p:pic>
      <p:cxnSp>
        <p:nvCxnSpPr>
          <p:cNvPr id="12" name="Connettore 1 11">
            <a:extLst>
              <a:ext uri="{FF2B5EF4-FFF2-40B4-BE49-F238E27FC236}">
                <a16:creationId xmlns:a16="http://schemas.microsoft.com/office/drawing/2014/main" id="{C5E996A5-A0E1-6570-6932-E30806CB6CFD}"/>
              </a:ext>
            </a:extLst>
          </p:cNvPr>
          <p:cNvCxnSpPr/>
          <p:nvPr/>
        </p:nvCxnSpPr>
        <p:spPr>
          <a:xfrm>
            <a:off x="1511164" y="4157785"/>
            <a:ext cx="6121671" cy="0"/>
          </a:xfrm>
          <a:prstGeom prst="line">
            <a:avLst/>
          </a:prstGeom>
          <a:ln>
            <a:solidFill>
              <a:srgbClr val="216498"/>
            </a:solidFill>
          </a:ln>
        </p:spPr>
        <p:style>
          <a:lnRef idx="1">
            <a:schemeClr val="accent1"/>
          </a:lnRef>
          <a:fillRef idx="0">
            <a:schemeClr val="accent1"/>
          </a:fillRef>
          <a:effectRef idx="0">
            <a:schemeClr val="accent1"/>
          </a:effectRef>
          <a:fontRef idx="minor">
            <a:schemeClr val="tx1"/>
          </a:fontRef>
        </p:style>
      </p:cxnSp>
      <p:sp>
        <p:nvSpPr>
          <p:cNvPr id="22" name="Google Shape;54;p13">
            <a:extLst>
              <a:ext uri="{FF2B5EF4-FFF2-40B4-BE49-F238E27FC236}">
                <a16:creationId xmlns:a16="http://schemas.microsoft.com/office/drawing/2014/main" id="{BA485454-548B-D82A-7DFA-90A51BDE6DBB}"/>
              </a:ext>
            </a:extLst>
          </p:cNvPr>
          <p:cNvSpPr txBox="1">
            <a:spLocks/>
          </p:cNvSpPr>
          <p:nvPr/>
        </p:nvSpPr>
        <p:spPr>
          <a:xfrm>
            <a:off x="1720502" y="1291595"/>
            <a:ext cx="5324641" cy="183279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pPr marL="0" lvl="0" indent="0" algn="l" rtl="0">
              <a:spcBef>
                <a:spcPts val="0"/>
              </a:spcBef>
              <a:spcAft>
                <a:spcPts val="0"/>
              </a:spcAft>
              <a:buNone/>
            </a:pPr>
            <a:r>
              <a:rPr lang="en-US" sz="1200" b="1" dirty="0">
                <a:latin typeface="+mn-lt"/>
                <a:ea typeface="Questrial"/>
                <a:cs typeface="Questrial"/>
                <a:sym typeface="Questrial"/>
              </a:rPr>
              <a:t>A single access point to the distributed infrastructure:</a:t>
            </a:r>
          </a:p>
          <a:p>
            <a:pPr marL="0" lvl="0" indent="0" algn="l" rtl="0">
              <a:spcBef>
                <a:spcPts val="0"/>
              </a:spcBef>
              <a:spcAft>
                <a:spcPts val="0"/>
              </a:spcAft>
              <a:buNone/>
            </a:pPr>
            <a:endParaRPr lang="en-US" sz="1200" dirty="0">
              <a:latin typeface="+mn-lt"/>
              <a:ea typeface="Questrial"/>
              <a:cs typeface="Questrial"/>
              <a:sym typeface="Questrial"/>
            </a:endParaRPr>
          </a:p>
          <a:p>
            <a:pPr marL="457200" lvl="0" indent="-368300" algn="l" rtl="0">
              <a:spcBef>
                <a:spcPts val="0"/>
              </a:spcBef>
              <a:spcAft>
                <a:spcPts val="0"/>
              </a:spcAft>
              <a:buSzPct val="100000"/>
              <a:buFont typeface="Questrial"/>
              <a:buChar char="●"/>
            </a:pPr>
            <a:r>
              <a:rPr lang="en-US" sz="1200" dirty="0">
                <a:latin typeface="+mn-lt"/>
                <a:ea typeface="Questrial"/>
                <a:cs typeface="Questrial"/>
                <a:sym typeface="Questrial"/>
              </a:rPr>
              <a:t>Make it easier for researchers, lecturers, students to </a:t>
            </a:r>
            <a:r>
              <a:rPr lang="en-US" sz="1200" b="1" dirty="0">
                <a:latin typeface="+mn-lt"/>
                <a:ea typeface="Questrial"/>
                <a:cs typeface="Questrial"/>
                <a:sym typeface="Questrial"/>
              </a:rPr>
              <a:t>find</a:t>
            </a:r>
            <a:r>
              <a:rPr lang="en-US" sz="1200" dirty="0">
                <a:latin typeface="+mn-lt"/>
                <a:ea typeface="Questrial"/>
                <a:cs typeface="Questrial"/>
                <a:sym typeface="Questrial"/>
              </a:rPr>
              <a:t> data, tools, training materials from </a:t>
            </a:r>
            <a:r>
              <a:rPr lang="en-US" sz="1200" dirty="0" err="1">
                <a:latin typeface="+mn-lt"/>
                <a:ea typeface="Questrial"/>
                <a:cs typeface="Questrial"/>
                <a:sym typeface="Questrial"/>
              </a:rPr>
              <a:t>centres</a:t>
            </a:r>
            <a:br>
              <a:rPr lang="en-US" sz="1200" dirty="0">
                <a:latin typeface="+mn-lt"/>
                <a:ea typeface="Questrial"/>
                <a:cs typeface="Questrial"/>
                <a:sym typeface="Questrial"/>
              </a:rPr>
            </a:br>
            <a:endParaRPr lang="en-US" sz="1200" dirty="0">
              <a:latin typeface="+mn-lt"/>
              <a:ea typeface="Questrial"/>
              <a:cs typeface="Questrial"/>
              <a:sym typeface="Questrial"/>
            </a:endParaRPr>
          </a:p>
          <a:p>
            <a:pPr marL="457200" lvl="0" indent="-368300" algn="l" rtl="0">
              <a:spcBef>
                <a:spcPts val="0"/>
              </a:spcBef>
              <a:spcAft>
                <a:spcPts val="0"/>
              </a:spcAft>
              <a:buSzPct val="100000"/>
              <a:buFont typeface="Questrial"/>
              <a:buChar char="●"/>
            </a:pPr>
            <a:r>
              <a:rPr lang="en-US" sz="1200" dirty="0">
                <a:latin typeface="+mn-lt"/>
                <a:ea typeface="Questrial"/>
                <a:cs typeface="Questrial"/>
                <a:sym typeface="Questrial"/>
              </a:rPr>
              <a:t>Make it easier to </a:t>
            </a:r>
            <a:r>
              <a:rPr lang="en-US" sz="1200" b="1" dirty="0">
                <a:latin typeface="+mn-lt"/>
                <a:ea typeface="Questrial"/>
                <a:cs typeface="Questrial"/>
                <a:sym typeface="Questrial"/>
              </a:rPr>
              <a:t>share and publish</a:t>
            </a:r>
            <a:r>
              <a:rPr lang="en-US" sz="1200" dirty="0">
                <a:latin typeface="+mn-lt"/>
                <a:ea typeface="Questrial"/>
                <a:cs typeface="Questrial"/>
                <a:sym typeface="Questrial"/>
              </a:rPr>
              <a:t> data following open science practices</a:t>
            </a:r>
            <a:br>
              <a:rPr lang="en-US" sz="1200" dirty="0">
                <a:latin typeface="+mn-lt"/>
                <a:ea typeface="Questrial"/>
                <a:cs typeface="Questrial"/>
                <a:sym typeface="Questrial"/>
              </a:rPr>
            </a:br>
            <a:endParaRPr lang="en-US" sz="1200" dirty="0">
              <a:latin typeface="+mn-lt"/>
              <a:ea typeface="Questrial"/>
              <a:cs typeface="Questrial"/>
              <a:sym typeface="Questrial"/>
            </a:endParaRPr>
          </a:p>
          <a:p>
            <a:pPr marL="457200" lvl="0" indent="-368300" algn="l" rtl="0">
              <a:spcBef>
                <a:spcPts val="0"/>
              </a:spcBef>
              <a:spcAft>
                <a:spcPts val="0"/>
              </a:spcAft>
              <a:buSzPct val="100000"/>
              <a:buFont typeface="Questrial"/>
              <a:buChar char="●"/>
            </a:pPr>
            <a:r>
              <a:rPr lang="en-US" sz="1200" dirty="0">
                <a:latin typeface="+mn-lt"/>
                <a:ea typeface="Questrial"/>
                <a:cs typeface="Questrial"/>
                <a:sym typeface="Questrial"/>
              </a:rPr>
              <a:t>Allow you to be </a:t>
            </a:r>
            <a:r>
              <a:rPr lang="en-US" sz="1200" b="1" dirty="0">
                <a:latin typeface="+mn-lt"/>
                <a:ea typeface="Questrial"/>
                <a:cs typeface="Questrial"/>
                <a:sym typeface="Questrial"/>
              </a:rPr>
              <a:t>cited</a:t>
            </a:r>
            <a:r>
              <a:rPr lang="en-US" sz="1200" dirty="0">
                <a:latin typeface="+mn-lt"/>
                <a:ea typeface="Questrial"/>
                <a:cs typeface="Questrial"/>
                <a:sym typeface="Questrial"/>
              </a:rPr>
              <a:t> for your work and acknowledge that of others</a:t>
            </a:r>
            <a:br>
              <a:rPr lang="en-US" sz="1200" dirty="0">
                <a:latin typeface="+mn-lt"/>
                <a:ea typeface="Questrial"/>
                <a:cs typeface="Questrial"/>
                <a:sym typeface="Questrial"/>
              </a:rPr>
            </a:br>
            <a:endParaRPr lang="en-US" sz="1200" dirty="0">
              <a:latin typeface="+mn-lt"/>
              <a:ea typeface="Questrial"/>
              <a:cs typeface="Questrial"/>
              <a:sym typeface="Questrial"/>
            </a:endParaRPr>
          </a:p>
          <a:p>
            <a:pPr marL="457200" lvl="0" indent="-368300" algn="l" rtl="0">
              <a:spcBef>
                <a:spcPts val="0"/>
              </a:spcBef>
              <a:spcAft>
                <a:spcPts val="0"/>
              </a:spcAft>
              <a:buSzPct val="100000"/>
              <a:buFont typeface="Questrial"/>
              <a:buChar char="●"/>
            </a:pPr>
            <a:r>
              <a:rPr lang="en-US" sz="1200" dirty="0">
                <a:latin typeface="+mn-lt"/>
                <a:ea typeface="Questrial"/>
                <a:cs typeface="Questrial"/>
                <a:sym typeface="Questrial"/>
              </a:rPr>
              <a:t>Promote </a:t>
            </a:r>
            <a:r>
              <a:rPr lang="en-US" sz="1200" b="1" dirty="0">
                <a:latin typeface="+mn-lt"/>
                <a:ea typeface="Questrial"/>
                <a:cs typeface="Questrial"/>
                <a:sym typeface="Questrial"/>
              </a:rPr>
              <a:t>knowledge sharing</a:t>
            </a:r>
            <a:r>
              <a:rPr lang="en-US" sz="1200" dirty="0">
                <a:latin typeface="+mn-lt"/>
                <a:ea typeface="Questrial"/>
                <a:cs typeface="Questrial"/>
                <a:sym typeface="Questrial"/>
              </a:rPr>
              <a:t> and networking</a:t>
            </a:r>
          </a:p>
        </p:txBody>
      </p:sp>
      <p:grpSp>
        <p:nvGrpSpPr>
          <p:cNvPr id="9" name="Gruppo 8">
            <a:extLst>
              <a:ext uri="{FF2B5EF4-FFF2-40B4-BE49-F238E27FC236}">
                <a16:creationId xmlns:a16="http://schemas.microsoft.com/office/drawing/2014/main" id="{E5A28A52-4A12-6376-EDC6-A42C4EB15B66}"/>
              </a:ext>
            </a:extLst>
          </p:cNvPr>
          <p:cNvGrpSpPr/>
          <p:nvPr/>
        </p:nvGrpSpPr>
        <p:grpSpPr>
          <a:xfrm>
            <a:off x="3441548" y="4295545"/>
            <a:ext cx="2260902" cy="738319"/>
            <a:chOff x="1309082" y="4243804"/>
            <a:chExt cx="2260902" cy="738319"/>
          </a:xfrm>
        </p:grpSpPr>
        <p:pic>
          <p:nvPicPr>
            <p:cNvPr id="10" name="Immagine 9">
              <a:extLst>
                <a:ext uri="{FF2B5EF4-FFF2-40B4-BE49-F238E27FC236}">
                  <a16:creationId xmlns:a16="http://schemas.microsoft.com/office/drawing/2014/main" id="{AB797188-50AA-EEC9-C379-761732586F96}"/>
                </a:ext>
              </a:extLst>
            </p:cNvPr>
            <p:cNvPicPr>
              <a:picLocks noChangeAspect="1"/>
            </p:cNvPicPr>
            <p:nvPr/>
          </p:nvPicPr>
          <p:blipFill rotWithShape="1">
            <a:blip r:embed="rId4"/>
            <a:srcRect l="58593" r="21831"/>
            <a:stretch/>
          </p:blipFill>
          <p:spPr>
            <a:xfrm>
              <a:off x="1309082" y="4243804"/>
              <a:ext cx="789684" cy="738319"/>
            </a:xfrm>
            <a:prstGeom prst="rect">
              <a:avLst/>
            </a:prstGeom>
          </p:spPr>
        </p:pic>
        <p:pic>
          <p:nvPicPr>
            <p:cNvPr id="11" name="Immagine 10">
              <a:extLst>
                <a:ext uri="{FF2B5EF4-FFF2-40B4-BE49-F238E27FC236}">
                  <a16:creationId xmlns:a16="http://schemas.microsoft.com/office/drawing/2014/main" id="{62E52878-49DF-1766-A1F8-B70D250F679F}"/>
                </a:ext>
              </a:extLst>
            </p:cNvPr>
            <p:cNvPicPr>
              <a:picLocks noChangeAspect="1"/>
            </p:cNvPicPr>
            <p:nvPr/>
          </p:nvPicPr>
          <p:blipFill rotWithShape="1">
            <a:blip r:embed="rId5"/>
            <a:srcRect b="27418"/>
            <a:stretch/>
          </p:blipFill>
          <p:spPr>
            <a:xfrm>
              <a:off x="2167990" y="4615551"/>
              <a:ext cx="1401994" cy="279482"/>
            </a:xfrm>
            <a:prstGeom prst="rect">
              <a:avLst/>
            </a:prstGeom>
          </p:spPr>
        </p:pic>
      </p:grpSp>
    </p:spTree>
    <p:extLst>
      <p:ext uri="{BB962C8B-B14F-4D97-AF65-F5344CB8AC3E}">
        <p14:creationId xmlns:p14="http://schemas.microsoft.com/office/powerpoint/2010/main" val="25003718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1720502" y="311674"/>
            <a:ext cx="5702993" cy="67404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GB" sz="2400" b="1" dirty="0">
                <a:solidFill>
                  <a:srgbClr val="216498"/>
                </a:solidFill>
                <a:latin typeface="+mj-lt"/>
                <a:ea typeface="Source Sans Pro"/>
                <a:cs typeface="Source Sans Pro"/>
                <a:sym typeface="Source Sans Pro"/>
              </a:rPr>
              <a:t>CLARIN Core Services</a:t>
            </a:r>
            <a:endParaRPr sz="2800" b="1" dirty="0">
              <a:solidFill>
                <a:srgbClr val="216498"/>
              </a:solidFill>
              <a:latin typeface="+mj-lt"/>
              <a:ea typeface="Source Sans Pro"/>
              <a:cs typeface="Source Sans Pro"/>
              <a:sym typeface="Source Sans Pro"/>
            </a:endParaRPr>
          </a:p>
        </p:txBody>
      </p:sp>
      <p:pic>
        <p:nvPicPr>
          <p:cNvPr id="2" name="Immagine 1">
            <a:extLst>
              <a:ext uri="{FF2B5EF4-FFF2-40B4-BE49-F238E27FC236}">
                <a16:creationId xmlns:a16="http://schemas.microsoft.com/office/drawing/2014/main" id="{20C620E2-DCF7-9980-82FA-320E29540F43}"/>
              </a:ext>
            </a:extLst>
          </p:cNvPr>
          <p:cNvPicPr>
            <a:picLocks noChangeAspect="1"/>
          </p:cNvPicPr>
          <p:nvPr/>
        </p:nvPicPr>
        <p:blipFill>
          <a:blip r:embed="rId3"/>
          <a:stretch>
            <a:fillRect/>
          </a:stretch>
        </p:blipFill>
        <p:spPr>
          <a:xfrm>
            <a:off x="9144" y="0"/>
            <a:ext cx="527538" cy="5143500"/>
          </a:xfrm>
          <a:prstGeom prst="rect">
            <a:avLst/>
          </a:prstGeom>
        </p:spPr>
      </p:pic>
      <p:cxnSp>
        <p:nvCxnSpPr>
          <p:cNvPr id="12" name="Connettore 1 11">
            <a:extLst>
              <a:ext uri="{FF2B5EF4-FFF2-40B4-BE49-F238E27FC236}">
                <a16:creationId xmlns:a16="http://schemas.microsoft.com/office/drawing/2014/main" id="{C5E996A5-A0E1-6570-6932-E30806CB6CFD}"/>
              </a:ext>
            </a:extLst>
          </p:cNvPr>
          <p:cNvCxnSpPr/>
          <p:nvPr/>
        </p:nvCxnSpPr>
        <p:spPr>
          <a:xfrm>
            <a:off x="1511164" y="4157785"/>
            <a:ext cx="6121671" cy="0"/>
          </a:xfrm>
          <a:prstGeom prst="line">
            <a:avLst/>
          </a:prstGeom>
          <a:ln>
            <a:solidFill>
              <a:srgbClr val="216498"/>
            </a:solidFill>
          </a:ln>
        </p:spPr>
        <p:style>
          <a:lnRef idx="1">
            <a:schemeClr val="accent1"/>
          </a:lnRef>
          <a:fillRef idx="0">
            <a:schemeClr val="accent1"/>
          </a:fillRef>
          <a:effectRef idx="0">
            <a:schemeClr val="accent1"/>
          </a:effectRef>
          <a:fontRef idx="minor">
            <a:schemeClr val="tx1"/>
          </a:fontRef>
        </p:style>
      </p:cxnSp>
      <p:sp>
        <p:nvSpPr>
          <p:cNvPr id="22" name="Google Shape;54;p13">
            <a:extLst>
              <a:ext uri="{FF2B5EF4-FFF2-40B4-BE49-F238E27FC236}">
                <a16:creationId xmlns:a16="http://schemas.microsoft.com/office/drawing/2014/main" id="{BA485454-548B-D82A-7DFA-90A51BDE6DBB}"/>
              </a:ext>
            </a:extLst>
          </p:cNvPr>
          <p:cNvSpPr txBox="1">
            <a:spLocks/>
          </p:cNvSpPr>
          <p:nvPr/>
        </p:nvSpPr>
        <p:spPr>
          <a:xfrm>
            <a:off x="1193390" y="1123474"/>
            <a:ext cx="7194884" cy="288982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pPr marL="285750" indent="-285750" algn="just">
              <a:lnSpc>
                <a:spcPct val="150000"/>
              </a:lnSpc>
              <a:buSzPct val="100000"/>
              <a:buFont typeface="Arial" panose="020B0604020202020204" pitchFamily="34" charset="0"/>
              <a:buChar char="•"/>
            </a:pPr>
            <a:r>
              <a:rPr lang="en-GB" sz="1100" u="sng" dirty="0">
                <a:solidFill>
                  <a:srgbClr val="216498"/>
                </a:solidFill>
                <a:ea typeface="+mn-lt"/>
                <a:cs typeface="+mn-lt"/>
                <a:hlinkClick r:id="rId4">
                  <a:extLst>
                    <a:ext uri="{A12FA001-AC4F-418D-AE19-62706E023703}">
                      <ahyp:hlinkClr xmlns:ahyp="http://schemas.microsoft.com/office/drawing/2018/hyperlinkcolor" val="tx"/>
                    </a:ext>
                  </a:extLst>
                </a:hlinkClick>
              </a:rPr>
              <a:t>Depositing services</a:t>
            </a:r>
            <a:r>
              <a:rPr lang="en-GB" sz="1100" dirty="0">
                <a:solidFill>
                  <a:srgbClr val="216498"/>
                </a:solidFill>
                <a:ea typeface="+mn-lt"/>
                <a:cs typeface="+mn-lt"/>
              </a:rPr>
              <a:t> </a:t>
            </a:r>
            <a:r>
              <a:rPr lang="en-GB" sz="1100" dirty="0">
                <a:ea typeface="+mn-lt"/>
                <a:cs typeface="+mn-lt"/>
              </a:rPr>
              <a:t>to make sure that language resources can be archived and made available to the community in a reliable manner and to help researchers to store their resources in a sustainable way</a:t>
            </a:r>
            <a:endParaRPr lang="it-IT" sz="1100" dirty="0">
              <a:ea typeface="+mn-lt"/>
              <a:cs typeface="+mn-lt"/>
            </a:endParaRPr>
          </a:p>
          <a:p>
            <a:pPr marL="285750" indent="-285750" algn="just">
              <a:lnSpc>
                <a:spcPct val="150000"/>
              </a:lnSpc>
              <a:buSzPct val="100000"/>
              <a:buFont typeface="Arial" panose="020B0604020202020204" pitchFamily="34" charset="0"/>
              <a:buChar char="•"/>
            </a:pPr>
            <a:r>
              <a:rPr lang="en-GB" sz="1100" u="sng" dirty="0">
                <a:solidFill>
                  <a:srgbClr val="216498"/>
                </a:solidFill>
                <a:ea typeface="+mn-lt"/>
                <a:cs typeface="+mn-lt"/>
                <a:hlinkClick r:id="rId5">
                  <a:extLst>
                    <a:ext uri="{A12FA001-AC4F-418D-AE19-62706E023703}">
                      <ahyp:hlinkClr xmlns:ahyp="http://schemas.microsoft.com/office/drawing/2018/hyperlinkcolor" val="tx"/>
                    </a:ext>
                  </a:extLst>
                </a:hlinkClick>
              </a:rPr>
              <a:t>Virtual Language Observatory</a:t>
            </a:r>
            <a:r>
              <a:rPr lang="en-GB" sz="1100" dirty="0">
                <a:solidFill>
                  <a:srgbClr val="216498"/>
                </a:solidFill>
                <a:ea typeface="+mn-lt"/>
                <a:cs typeface="+mn-lt"/>
              </a:rPr>
              <a:t> </a:t>
            </a:r>
            <a:r>
              <a:rPr lang="en-GB" sz="1100" dirty="0">
                <a:ea typeface="+mn-lt"/>
                <a:cs typeface="+mn-lt"/>
              </a:rPr>
              <a:t>provides an easy-to-use interface, allowing for a uniform search and discovery process for many resources from a wide variety of domains. </a:t>
            </a:r>
            <a:endParaRPr lang="it-IT" sz="1100" dirty="0">
              <a:ea typeface="+mn-lt"/>
              <a:cs typeface="+mn-lt"/>
            </a:endParaRPr>
          </a:p>
          <a:p>
            <a:pPr marL="285750" indent="-285750" algn="just">
              <a:lnSpc>
                <a:spcPct val="150000"/>
              </a:lnSpc>
              <a:buSzPct val="100000"/>
              <a:buFont typeface="Arial" panose="020B0604020202020204" pitchFamily="34" charset="0"/>
              <a:buChar char="•"/>
            </a:pPr>
            <a:r>
              <a:rPr lang="en-GB" sz="1100" u="sng" dirty="0">
                <a:solidFill>
                  <a:srgbClr val="216498"/>
                </a:solidFill>
                <a:ea typeface="+mn-lt"/>
                <a:cs typeface="+mn-lt"/>
                <a:hlinkClick r:id="rId6">
                  <a:extLst>
                    <a:ext uri="{A12FA001-AC4F-418D-AE19-62706E023703}">
                      <ahyp:hlinkClr xmlns:ahyp="http://schemas.microsoft.com/office/drawing/2018/hyperlinkcolor" val="tx"/>
                    </a:ext>
                  </a:extLst>
                </a:hlinkClick>
              </a:rPr>
              <a:t>Federated Content Search</a:t>
            </a:r>
            <a:r>
              <a:rPr lang="en-GB" sz="1100" dirty="0">
                <a:solidFill>
                  <a:srgbClr val="216498"/>
                </a:solidFill>
                <a:ea typeface="+mn-lt"/>
                <a:cs typeface="+mn-lt"/>
              </a:rPr>
              <a:t> </a:t>
            </a:r>
            <a:r>
              <a:rPr lang="en-GB" sz="1100" dirty="0">
                <a:ea typeface="+mn-lt"/>
                <a:cs typeface="+mn-lt"/>
              </a:rPr>
              <a:t>is a search engine that connects to the local data collections that are available in the centres</a:t>
            </a:r>
          </a:p>
          <a:p>
            <a:pPr marL="285750" indent="-285750" algn="just">
              <a:lnSpc>
                <a:spcPct val="150000"/>
              </a:lnSpc>
              <a:buSzPct val="100000"/>
              <a:buFont typeface="Arial" panose="020B0604020202020204" pitchFamily="34" charset="0"/>
              <a:buChar char="•"/>
            </a:pPr>
            <a:r>
              <a:rPr lang="en-GB" sz="1100" u="sng" dirty="0">
                <a:solidFill>
                  <a:srgbClr val="216498"/>
                </a:solidFill>
                <a:ea typeface="+mn-lt"/>
                <a:cs typeface="+mn-lt"/>
                <a:hlinkClick r:id="rId7">
                  <a:extLst>
                    <a:ext uri="{A12FA001-AC4F-418D-AE19-62706E023703}">
                      <ahyp:hlinkClr xmlns:ahyp="http://schemas.microsoft.com/office/drawing/2018/hyperlinkcolor" val="tx"/>
                    </a:ext>
                  </a:extLst>
                </a:hlinkClick>
              </a:rPr>
              <a:t>Language Resource Switchboard</a:t>
            </a:r>
            <a:r>
              <a:rPr lang="en-GB" sz="1100" dirty="0">
                <a:solidFill>
                  <a:srgbClr val="216498"/>
                </a:solidFill>
                <a:ea typeface="+mn-lt"/>
                <a:cs typeface="+mn-lt"/>
              </a:rPr>
              <a:t> </a:t>
            </a:r>
            <a:r>
              <a:rPr lang="en-GB" sz="1100" dirty="0">
                <a:ea typeface="+mn-lt"/>
                <a:cs typeface="+mn-lt"/>
              </a:rPr>
              <a:t>helps users to find a matching language processing web application for your data</a:t>
            </a:r>
            <a:endParaRPr lang="it-IT" sz="1100" dirty="0">
              <a:ea typeface="+mn-lt"/>
              <a:cs typeface="+mn-lt"/>
            </a:endParaRPr>
          </a:p>
          <a:p>
            <a:pPr marL="285750" indent="-285750" algn="just">
              <a:lnSpc>
                <a:spcPct val="150000"/>
              </a:lnSpc>
              <a:buSzPct val="100000"/>
              <a:buFont typeface="Arial" panose="020B0604020202020204" pitchFamily="34" charset="0"/>
              <a:buChar char="•"/>
            </a:pPr>
            <a:r>
              <a:rPr lang="en-GB" sz="1100" u="sng" dirty="0">
                <a:solidFill>
                  <a:srgbClr val="216498"/>
                </a:solidFill>
                <a:ea typeface="+mn-lt"/>
                <a:cs typeface="+mn-lt"/>
                <a:hlinkClick r:id="rId8">
                  <a:extLst>
                    <a:ext uri="{A12FA001-AC4F-418D-AE19-62706E023703}">
                      <ahyp:hlinkClr xmlns:ahyp="http://schemas.microsoft.com/office/drawing/2018/hyperlinkcolor" val="tx"/>
                    </a:ext>
                  </a:extLst>
                </a:hlinkClick>
              </a:rPr>
              <a:t>Virtual Collection Registry</a:t>
            </a:r>
            <a:r>
              <a:rPr lang="it-IT" sz="1100" dirty="0">
                <a:solidFill>
                  <a:srgbClr val="216498"/>
                </a:solidFill>
                <a:ea typeface="+mn-lt"/>
                <a:cs typeface="+mn-lt"/>
              </a:rPr>
              <a:t> </a:t>
            </a:r>
            <a:r>
              <a:rPr lang="it-IT" sz="1100" dirty="0" err="1">
                <a:ea typeface="+mn-lt"/>
                <a:cs typeface="+mn-lt"/>
              </a:rPr>
              <a:t>provides</a:t>
            </a:r>
            <a:r>
              <a:rPr lang="it-IT" sz="1100" dirty="0">
                <a:ea typeface="+mn-lt"/>
                <a:cs typeface="+mn-lt"/>
              </a:rPr>
              <a:t> a </a:t>
            </a:r>
            <a:r>
              <a:rPr lang="it-IT" sz="1100" dirty="0" err="1">
                <a:ea typeface="+mn-lt"/>
                <a:cs typeface="+mn-lt"/>
              </a:rPr>
              <a:t>registry</a:t>
            </a:r>
            <a:r>
              <a:rPr lang="it-IT" sz="1100" dirty="0">
                <a:ea typeface="+mn-lt"/>
                <a:cs typeface="+mn-lt"/>
              </a:rPr>
              <a:t> </a:t>
            </a:r>
            <a:r>
              <a:rPr lang="it-IT" sz="1100" dirty="0" err="1">
                <a:ea typeface="+mn-lt"/>
                <a:cs typeface="+mn-lt"/>
              </a:rPr>
              <a:t>where</a:t>
            </a:r>
            <a:r>
              <a:rPr lang="it-IT" sz="1100" dirty="0">
                <a:ea typeface="+mn-lt"/>
                <a:cs typeface="+mn-lt"/>
              </a:rPr>
              <a:t> </a:t>
            </a:r>
            <a:r>
              <a:rPr lang="it-IT" sz="1100" dirty="0" err="1">
                <a:ea typeface="+mn-lt"/>
                <a:cs typeface="+mn-lt"/>
              </a:rPr>
              <a:t>scholars</a:t>
            </a:r>
            <a:r>
              <a:rPr lang="it-IT" sz="1100" dirty="0">
                <a:ea typeface="+mn-lt"/>
                <a:cs typeface="+mn-lt"/>
              </a:rPr>
              <a:t> can create and </a:t>
            </a:r>
            <a:r>
              <a:rPr lang="it-IT" sz="1100" dirty="0" err="1">
                <a:ea typeface="+mn-lt"/>
                <a:cs typeface="+mn-lt"/>
              </a:rPr>
              <a:t>publish</a:t>
            </a:r>
            <a:r>
              <a:rPr lang="it-IT" sz="1100" dirty="0">
                <a:ea typeface="+mn-lt"/>
                <a:cs typeface="+mn-lt"/>
              </a:rPr>
              <a:t> </a:t>
            </a:r>
            <a:r>
              <a:rPr lang="it-IT" sz="1100" dirty="0" err="1">
                <a:ea typeface="+mn-lt"/>
                <a:cs typeface="+mn-lt"/>
              </a:rPr>
              <a:t>their</a:t>
            </a:r>
            <a:r>
              <a:rPr lang="it-IT" sz="1100" dirty="0">
                <a:ea typeface="+mn-lt"/>
                <a:cs typeface="+mn-lt"/>
              </a:rPr>
              <a:t> </a:t>
            </a:r>
            <a:r>
              <a:rPr lang="it-IT" sz="1100" dirty="0" err="1">
                <a:ea typeface="+mn-lt"/>
                <a:cs typeface="+mn-lt"/>
              </a:rPr>
              <a:t>virtual</a:t>
            </a:r>
            <a:r>
              <a:rPr lang="it-IT" sz="1100" dirty="0">
                <a:ea typeface="+mn-lt"/>
                <a:cs typeface="+mn-lt"/>
              </a:rPr>
              <a:t> </a:t>
            </a:r>
            <a:r>
              <a:rPr lang="it-IT" sz="1100" dirty="0" err="1">
                <a:ea typeface="+mn-lt"/>
                <a:cs typeface="+mn-lt"/>
              </a:rPr>
              <a:t>collections</a:t>
            </a:r>
            <a:endParaRPr lang="en-GB" sz="1100" dirty="0" err="1">
              <a:ea typeface="+mn-lt"/>
              <a:cs typeface="+mn-lt"/>
            </a:endParaRPr>
          </a:p>
        </p:txBody>
      </p:sp>
      <p:grpSp>
        <p:nvGrpSpPr>
          <p:cNvPr id="9" name="Gruppo 8">
            <a:extLst>
              <a:ext uri="{FF2B5EF4-FFF2-40B4-BE49-F238E27FC236}">
                <a16:creationId xmlns:a16="http://schemas.microsoft.com/office/drawing/2014/main" id="{E5A28A52-4A12-6376-EDC6-A42C4EB15B66}"/>
              </a:ext>
            </a:extLst>
          </p:cNvPr>
          <p:cNvGrpSpPr/>
          <p:nvPr/>
        </p:nvGrpSpPr>
        <p:grpSpPr>
          <a:xfrm>
            <a:off x="3441548" y="4295545"/>
            <a:ext cx="2260902" cy="738319"/>
            <a:chOff x="1309082" y="4243804"/>
            <a:chExt cx="2260902" cy="738319"/>
          </a:xfrm>
        </p:grpSpPr>
        <p:pic>
          <p:nvPicPr>
            <p:cNvPr id="10" name="Immagine 9">
              <a:extLst>
                <a:ext uri="{FF2B5EF4-FFF2-40B4-BE49-F238E27FC236}">
                  <a16:creationId xmlns:a16="http://schemas.microsoft.com/office/drawing/2014/main" id="{AB797188-50AA-EEC9-C379-761732586F96}"/>
                </a:ext>
              </a:extLst>
            </p:cNvPr>
            <p:cNvPicPr>
              <a:picLocks noChangeAspect="1"/>
            </p:cNvPicPr>
            <p:nvPr/>
          </p:nvPicPr>
          <p:blipFill rotWithShape="1">
            <a:blip r:embed="rId9"/>
            <a:srcRect l="58593" r="21831"/>
            <a:stretch/>
          </p:blipFill>
          <p:spPr>
            <a:xfrm>
              <a:off x="1309082" y="4243804"/>
              <a:ext cx="789684" cy="738319"/>
            </a:xfrm>
            <a:prstGeom prst="rect">
              <a:avLst/>
            </a:prstGeom>
          </p:spPr>
        </p:pic>
        <p:pic>
          <p:nvPicPr>
            <p:cNvPr id="11" name="Immagine 10">
              <a:extLst>
                <a:ext uri="{FF2B5EF4-FFF2-40B4-BE49-F238E27FC236}">
                  <a16:creationId xmlns:a16="http://schemas.microsoft.com/office/drawing/2014/main" id="{62E52878-49DF-1766-A1F8-B70D250F679F}"/>
                </a:ext>
              </a:extLst>
            </p:cNvPr>
            <p:cNvPicPr>
              <a:picLocks noChangeAspect="1"/>
            </p:cNvPicPr>
            <p:nvPr/>
          </p:nvPicPr>
          <p:blipFill rotWithShape="1">
            <a:blip r:embed="rId10"/>
            <a:srcRect b="27418"/>
            <a:stretch/>
          </p:blipFill>
          <p:spPr>
            <a:xfrm>
              <a:off x="2167990" y="4615551"/>
              <a:ext cx="1401994" cy="279482"/>
            </a:xfrm>
            <a:prstGeom prst="rect">
              <a:avLst/>
            </a:prstGeom>
          </p:spPr>
        </p:pic>
      </p:grpSp>
    </p:spTree>
    <p:extLst>
      <p:ext uri="{BB962C8B-B14F-4D97-AF65-F5344CB8AC3E}">
        <p14:creationId xmlns:p14="http://schemas.microsoft.com/office/powerpoint/2010/main" val="30584067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1720502" y="311674"/>
            <a:ext cx="5702993" cy="67404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GB" sz="2400" b="1" dirty="0">
                <a:solidFill>
                  <a:srgbClr val="216498"/>
                </a:solidFill>
                <a:latin typeface="+mj-lt"/>
                <a:ea typeface="Source Sans Pro"/>
                <a:cs typeface="Source Sans Pro"/>
                <a:sym typeface="Source Sans Pro"/>
              </a:rPr>
              <a:t>How to access CLARIN services</a:t>
            </a:r>
            <a:endParaRPr sz="2800" b="1" dirty="0">
              <a:solidFill>
                <a:srgbClr val="216498"/>
              </a:solidFill>
              <a:latin typeface="+mj-lt"/>
              <a:ea typeface="Source Sans Pro"/>
              <a:cs typeface="Source Sans Pro"/>
              <a:sym typeface="Source Sans Pro"/>
            </a:endParaRPr>
          </a:p>
        </p:txBody>
      </p:sp>
      <p:pic>
        <p:nvPicPr>
          <p:cNvPr id="2" name="Immagine 1">
            <a:extLst>
              <a:ext uri="{FF2B5EF4-FFF2-40B4-BE49-F238E27FC236}">
                <a16:creationId xmlns:a16="http://schemas.microsoft.com/office/drawing/2014/main" id="{20C620E2-DCF7-9980-82FA-320E29540F43}"/>
              </a:ext>
            </a:extLst>
          </p:cNvPr>
          <p:cNvPicPr>
            <a:picLocks noChangeAspect="1"/>
          </p:cNvPicPr>
          <p:nvPr/>
        </p:nvPicPr>
        <p:blipFill>
          <a:blip r:embed="rId3"/>
          <a:stretch>
            <a:fillRect/>
          </a:stretch>
        </p:blipFill>
        <p:spPr>
          <a:xfrm>
            <a:off x="9144" y="0"/>
            <a:ext cx="527538" cy="5143500"/>
          </a:xfrm>
          <a:prstGeom prst="rect">
            <a:avLst/>
          </a:prstGeom>
        </p:spPr>
      </p:pic>
      <p:cxnSp>
        <p:nvCxnSpPr>
          <p:cNvPr id="12" name="Connettore 1 11">
            <a:extLst>
              <a:ext uri="{FF2B5EF4-FFF2-40B4-BE49-F238E27FC236}">
                <a16:creationId xmlns:a16="http://schemas.microsoft.com/office/drawing/2014/main" id="{C5E996A5-A0E1-6570-6932-E30806CB6CFD}"/>
              </a:ext>
            </a:extLst>
          </p:cNvPr>
          <p:cNvCxnSpPr/>
          <p:nvPr/>
        </p:nvCxnSpPr>
        <p:spPr>
          <a:xfrm>
            <a:off x="1511164" y="4157785"/>
            <a:ext cx="6121671" cy="0"/>
          </a:xfrm>
          <a:prstGeom prst="line">
            <a:avLst/>
          </a:prstGeom>
          <a:ln>
            <a:solidFill>
              <a:srgbClr val="216498"/>
            </a:solidFill>
          </a:ln>
        </p:spPr>
        <p:style>
          <a:lnRef idx="1">
            <a:schemeClr val="accent1"/>
          </a:lnRef>
          <a:fillRef idx="0">
            <a:schemeClr val="accent1"/>
          </a:fillRef>
          <a:effectRef idx="0">
            <a:schemeClr val="accent1"/>
          </a:effectRef>
          <a:fontRef idx="minor">
            <a:schemeClr val="tx1"/>
          </a:fontRef>
        </p:style>
      </p:cxnSp>
      <p:sp>
        <p:nvSpPr>
          <p:cNvPr id="22" name="Google Shape;54;p13">
            <a:extLst>
              <a:ext uri="{FF2B5EF4-FFF2-40B4-BE49-F238E27FC236}">
                <a16:creationId xmlns:a16="http://schemas.microsoft.com/office/drawing/2014/main" id="{BA485454-548B-D82A-7DFA-90A51BDE6DBB}"/>
              </a:ext>
            </a:extLst>
          </p:cNvPr>
          <p:cNvSpPr txBox="1">
            <a:spLocks/>
          </p:cNvSpPr>
          <p:nvPr/>
        </p:nvSpPr>
        <p:spPr>
          <a:xfrm>
            <a:off x="1193390" y="1323476"/>
            <a:ext cx="7194884" cy="268981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pPr algn="just"/>
            <a:r>
              <a:rPr lang="en-GB" sz="1400" dirty="0">
                <a:ea typeface="+mn-lt"/>
                <a:cs typeface="+mn-lt"/>
              </a:rPr>
              <a:t>All users can freely explore the CLARIN core services to search for language resources and expertise</a:t>
            </a:r>
            <a:r>
              <a:rPr lang="it-IT" sz="1400" dirty="0">
                <a:ea typeface="+mn-lt"/>
                <a:cs typeface="+mn-lt"/>
              </a:rPr>
              <a:t>. </a:t>
            </a:r>
            <a:r>
              <a:rPr lang="en-GB" sz="1400" dirty="0">
                <a:ea typeface="+mn-lt"/>
                <a:cs typeface="+mn-lt"/>
              </a:rPr>
              <a:t>Due to license restrictions, some resources are only available for academic users and login is required using your institutional credentials or CLARIN credentials</a:t>
            </a:r>
            <a:endParaRPr lang="it-IT" sz="1400" dirty="0">
              <a:ea typeface="+mn-lt"/>
              <a:cs typeface="+mn-lt"/>
            </a:endParaRPr>
          </a:p>
          <a:p>
            <a:pPr algn="just"/>
            <a:endParaRPr lang="it-IT" sz="1400" dirty="0">
              <a:ea typeface="+mn-lt"/>
              <a:cs typeface="+mn-lt"/>
            </a:endParaRPr>
          </a:p>
          <a:p>
            <a:pPr algn="just"/>
            <a:r>
              <a:rPr lang="en-GB" sz="1400" dirty="0">
                <a:ea typeface="+mn-lt"/>
                <a:cs typeface="+mn-lt"/>
              </a:rPr>
              <a:t>Academic users in all participating countries can access and use the language resources available in CLARIN data centres with a single sign-on access through the </a:t>
            </a:r>
            <a:r>
              <a:rPr lang="en-GB" sz="1400" u="sng" dirty="0">
                <a:solidFill>
                  <a:srgbClr val="216498"/>
                </a:solidFill>
                <a:ea typeface="+mn-lt"/>
                <a:cs typeface="+mn-lt"/>
                <a:hlinkClick r:id="rId4">
                  <a:extLst>
                    <a:ext uri="{A12FA001-AC4F-418D-AE19-62706E023703}">
                      <ahyp:hlinkClr xmlns:ahyp="http://schemas.microsoft.com/office/drawing/2018/hyperlinkcolor" val="tx"/>
                    </a:ext>
                  </a:extLst>
                </a:hlinkClick>
              </a:rPr>
              <a:t>CLARIN Service Provider Federation</a:t>
            </a:r>
            <a:r>
              <a:rPr lang="en-GB" sz="1400" dirty="0">
                <a:ea typeface="+mn-lt"/>
                <a:cs typeface="+mn-lt"/>
              </a:rPr>
              <a:t> using their institutional credentials</a:t>
            </a:r>
            <a:endParaRPr lang="it-IT" sz="1400" dirty="0">
              <a:ea typeface="+mn-lt"/>
              <a:cs typeface="+mn-lt"/>
            </a:endParaRPr>
          </a:p>
        </p:txBody>
      </p:sp>
      <p:grpSp>
        <p:nvGrpSpPr>
          <p:cNvPr id="9" name="Gruppo 8">
            <a:extLst>
              <a:ext uri="{FF2B5EF4-FFF2-40B4-BE49-F238E27FC236}">
                <a16:creationId xmlns:a16="http://schemas.microsoft.com/office/drawing/2014/main" id="{E5A28A52-4A12-6376-EDC6-A42C4EB15B66}"/>
              </a:ext>
            </a:extLst>
          </p:cNvPr>
          <p:cNvGrpSpPr/>
          <p:nvPr/>
        </p:nvGrpSpPr>
        <p:grpSpPr>
          <a:xfrm>
            <a:off x="3441548" y="4295545"/>
            <a:ext cx="2260902" cy="738319"/>
            <a:chOff x="1309082" y="4243804"/>
            <a:chExt cx="2260902" cy="738319"/>
          </a:xfrm>
        </p:grpSpPr>
        <p:pic>
          <p:nvPicPr>
            <p:cNvPr id="10" name="Immagine 9">
              <a:extLst>
                <a:ext uri="{FF2B5EF4-FFF2-40B4-BE49-F238E27FC236}">
                  <a16:creationId xmlns:a16="http://schemas.microsoft.com/office/drawing/2014/main" id="{AB797188-50AA-EEC9-C379-761732586F96}"/>
                </a:ext>
              </a:extLst>
            </p:cNvPr>
            <p:cNvPicPr>
              <a:picLocks noChangeAspect="1"/>
            </p:cNvPicPr>
            <p:nvPr/>
          </p:nvPicPr>
          <p:blipFill rotWithShape="1">
            <a:blip r:embed="rId5"/>
            <a:srcRect l="58593" r="21831"/>
            <a:stretch/>
          </p:blipFill>
          <p:spPr>
            <a:xfrm>
              <a:off x="1309082" y="4243804"/>
              <a:ext cx="789684" cy="738319"/>
            </a:xfrm>
            <a:prstGeom prst="rect">
              <a:avLst/>
            </a:prstGeom>
          </p:spPr>
        </p:pic>
        <p:pic>
          <p:nvPicPr>
            <p:cNvPr id="11" name="Immagine 10">
              <a:extLst>
                <a:ext uri="{FF2B5EF4-FFF2-40B4-BE49-F238E27FC236}">
                  <a16:creationId xmlns:a16="http://schemas.microsoft.com/office/drawing/2014/main" id="{62E52878-49DF-1766-A1F8-B70D250F679F}"/>
                </a:ext>
              </a:extLst>
            </p:cNvPr>
            <p:cNvPicPr>
              <a:picLocks noChangeAspect="1"/>
            </p:cNvPicPr>
            <p:nvPr/>
          </p:nvPicPr>
          <p:blipFill rotWithShape="1">
            <a:blip r:embed="rId6"/>
            <a:srcRect b="27418"/>
            <a:stretch/>
          </p:blipFill>
          <p:spPr>
            <a:xfrm>
              <a:off x="2167990" y="4615551"/>
              <a:ext cx="1401994" cy="279482"/>
            </a:xfrm>
            <a:prstGeom prst="rect">
              <a:avLst/>
            </a:prstGeom>
          </p:spPr>
        </p:pic>
      </p:grpSp>
    </p:spTree>
    <p:extLst>
      <p:ext uri="{BB962C8B-B14F-4D97-AF65-F5344CB8AC3E}">
        <p14:creationId xmlns:p14="http://schemas.microsoft.com/office/powerpoint/2010/main" val="22385862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1193390" y="311674"/>
            <a:ext cx="7194884" cy="67404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GB" sz="2400" b="1" dirty="0">
                <a:solidFill>
                  <a:srgbClr val="216498"/>
                </a:solidFill>
                <a:latin typeface="+mj-lt"/>
                <a:ea typeface="Source Sans Pro"/>
                <a:cs typeface="Source Sans Pro"/>
                <a:sym typeface="Source Sans Pro"/>
              </a:rPr>
              <a:t>Sign In via the CLARIN Service Provider Federation</a:t>
            </a:r>
            <a:endParaRPr sz="2800" b="1" dirty="0">
              <a:solidFill>
                <a:srgbClr val="216498"/>
              </a:solidFill>
              <a:latin typeface="+mj-lt"/>
              <a:ea typeface="Source Sans Pro"/>
              <a:cs typeface="Source Sans Pro"/>
              <a:sym typeface="Source Sans Pro"/>
            </a:endParaRPr>
          </a:p>
        </p:txBody>
      </p:sp>
      <p:pic>
        <p:nvPicPr>
          <p:cNvPr id="2" name="Immagine 1">
            <a:extLst>
              <a:ext uri="{FF2B5EF4-FFF2-40B4-BE49-F238E27FC236}">
                <a16:creationId xmlns:a16="http://schemas.microsoft.com/office/drawing/2014/main" id="{20C620E2-DCF7-9980-82FA-320E29540F43}"/>
              </a:ext>
            </a:extLst>
          </p:cNvPr>
          <p:cNvPicPr>
            <a:picLocks noChangeAspect="1"/>
          </p:cNvPicPr>
          <p:nvPr/>
        </p:nvPicPr>
        <p:blipFill>
          <a:blip r:embed="rId3"/>
          <a:stretch>
            <a:fillRect/>
          </a:stretch>
        </p:blipFill>
        <p:spPr>
          <a:xfrm>
            <a:off x="9144" y="0"/>
            <a:ext cx="527538" cy="5143500"/>
          </a:xfrm>
          <a:prstGeom prst="rect">
            <a:avLst/>
          </a:prstGeom>
        </p:spPr>
      </p:pic>
      <p:sp>
        <p:nvSpPr>
          <p:cNvPr id="22" name="Google Shape;54;p13">
            <a:extLst>
              <a:ext uri="{FF2B5EF4-FFF2-40B4-BE49-F238E27FC236}">
                <a16:creationId xmlns:a16="http://schemas.microsoft.com/office/drawing/2014/main" id="{BA485454-548B-D82A-7DFA-90A51BDE6DBB}"/>
              </a:ext>
            </a:extLst>
          </p:cNvPr>
          <p:cNvSpPr txBox="1">
            <a:spLocks/>
          </p:cNvSpPr>
          <p:nvPr/>
        </p:nvSpPr>
        <p:spPr>
          <a:xfrm>
            <a:off x="1422058" y="1226841"/>
            <a:ext cx="7194884" cy="268981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pPr algn="l"/>
            <a:endParaRPr lang="en-GB" sz="1400" dirty="0">
              <a:solidFill>
                <a:srgbClr val="216498"/>
              </a:solidFill>
              <a:latin typeface="Source Sans Pro"/>
              <a:ea typeface="Source Sans Pro"/>
              <a:cs typeface="Source Sans Pro"/>
              <a:sym typeface="Source Sans Pro"/>
            </a:endParaRPr>
          </a:p>
        </p:txBody>
      </p:sp>
      <p:pic>
        <p:nvPicPr>
          <p:cNvPr id="3" name="Segnaposto contenuto 3" descr="Immagine che contiene testo, schermata, Carattere, numero&#10;&#10;Descrizione generata automaticamente">
            <a:extLst>
              <a:ext uri="{FF2B5EF4-FFF2-40B4-BE49-F238E27FC236}">
                <a16:creationId xmlns:a16="http://schemas.microsoft.com/office/drawing/2014/main" id="{B978BE79-9984-B858-C9E4-FF36AC418D97}"/>
              </a:ext>
            </a:extLst>
          </p:cNvPr>
          <p:cNvPicPr>
            <a:picLocks noChangeAspect="1"/>
          </p:cNvPicPr>
          <p:nvPr/>
        </p:nvPicPr>
        <p:blipFill>
          <a:blip r:embed="rId4"/>
          <a:stretch>
            <a:fillRect/>
          </a:stretch>
        </p:blipFill>
        <p:spPr>
          <a:xfrm>
            <a:off x="2762322" y="1343994"/>
            <a:ext cx="4057020" cy="3223804"/>
          </a:xfrm>
          <a:prstGeom prst="rect">
            <a:avLst/>
          </a:prstGeom>
        </p:spPr>
      </p:pic>
      <p:grpSp>
        <p:nvGrpSpPr>
          <p:cNvPr id="4" name="Gruppo 3">
            <a:extLst>
              <a:ext uri="{FF2B5EF4-FFF2-40B4-BE49-F238E27FC236}">
                <a16:creationId xmlns:a16="http://schemas.microsoft.com/office/drawing/2014/main" id="{DBC3EE57-557E-E2D3-0470-E6CDCB7F0A5A}"/>
              </a:ext>
            </a:extLst>
          </p:cNvPr>
          <p:cNvGrpSpPr/>
          <p:nvPr/>
        </p:nvGrpSpPr>
        <p:grpSpPr>
          <a:xfrm>
            <a:off x="7078018" y="4225212"/>
            <a:ext cx="1538924" cy="503197"/>
            <a:chOff x="1309082" y="4243804"/>
            <a:chExt cx="2260902" cy="738319"/>
          </a:xfrm>
        </p:grpSpPr>
        <p:pic>
          <p:nvPicPr>
            <p:cNvPr id="5" name="Immagine 4">
              <a:extLst>
                <a:ext uri="{FF2B5EF4-FFF2-40B4-BE49-F238E27FC236}">
                  <a16:creationId xmlns:a16="http://schemas.microsoft.com/office/drawing/2014/main" id="{9198A3CE-DF8A-122A-6458-94ED4240FEF0}"/>
                </a:ext>
              </a:extLst>
            </p:cNvPr>
            <p:cNvPicPr>
              <a:picLocks noChangeAspect="1"/>
            </p:cNvPicPr>
            <p:nvPr/>
          </p:nvPicPr>
          <p:blipFill rotWithShape="1">
            <a:blip r:embed="rId5"/>
            <a:srcRect l="58593" r="21831"/>
            <a:stretch/>
          </p:blipFill>
          <p:spPr>
            <a:xfrm>
              <a:off x="1309082" y="4243804"/>
              <a:ext cx="789684" cy="738319"/>
            </a:xfrm>
            <a:prstGeom prst="rect">
              <a:avLst/>
            </a:prstGeom>
          </p:spPr>
        </p:pic>
        <p:pic>
          <p:nvPicPr>
            <p:cNvPr id="6" name="Immagine 5">
              <a:extLst>
                <a:ext uri="{FF2B5EF4-FFF2-40B4-BE49-F238E27FC236}">
                  <a16:creationId xmlns:a16="http://schemas.microsoft.com/office/drawing/2014/main" id="{414B8234-F45F-812A-1CFF-7656F643B3CC}"/>
                </a:ext>
              </a:extLst>
            </p:cNvPr>
            <p:cNvPicPr>
              <a:picLocks noChangeAspect="1"/>
            </p:cNvPicPr>
            <p:nvPr/>
          </p:nvPicPr>
          <p:blipFill rotWithShape="1">
            <a:blip r:embed="rId6"/>
            <a:srcRect b="27418"/>
            <a:stretch/>
          </p:blipFill>
          <p:spPr>
            <a:xfrm>
              <a:off x="2167990" y="4615551"/>
              <a:ext cx="1401994" cy="279482"/>
            </a:xfrm>
            <a:prstGeom prst="rect">
              <a:avLst/>
            </a:prstGeom>
          </p:spPr>
        </p:pic>
      </p:grpSp>
    </p:spTree>
    <p:extLst>
      <p:ext uri="{BB962C8B-B14F-4D97-AF65-F5344CB8AC3E}">
        <p14:creationId xmlns:p14="http://schemas.microsoft.com/office/powerpoint/2010/main" val="36287447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1193390" y="311674"/>
            <a:ext cx="7194884" cy="674040"/>
          </a:xfrm>
          <a:prstGeom prst="rect">
            <a:avLst/>
          </a:prstGeom>
        </p:spPr>
        <p:txBody>
          <a:bodyPr spcFirstLastPara="1" wrap="square" lIns="91425" tIns="91425" rIns="91425" bIns="91425" anchor="t" anchorCtr="0">
            <a:noAutofit/>
          </a:bodyPr>
          <a:lstStyle/>
          <a:p>
            <a:pPr algn="ctr">
              <a:lnSpc>
                <a:spcPct val="114999"/>
              </a:lnSpc>
            </a:pPr>
            <a:r>
              <a:rPr lang="en-GB" sz="2400" b="1" dirty="0">
                <a:solidFill>
                  <a:srgbClr val="216498"/>
                </a:solidFill>
                <a:latin typeface="+mj-lt"/>
                <a:ea typeface="Source Sans Pro"/>
                <a:sym typeface="Source Sans Pro"/>
              </a:rPr>
              <a:t>CLARIN Account Registration</a:t>
            </a:r>
            <a:endParaRPr lang="it-IT" dirty="0"/>
          </a:p>
        </p:txBody>
      </p:sp>
      <p:pic>
        <p:nvPicPr>
          <p:cNvPr id="2" name="Immagine 1">
            <a:extLst>
              <a:ext uri="{FF2B5EF4-FFF2-40B4-BE49-F238E27FC236}">
                <a16:creationId xmlns:a16="http://schemas.microsoft.com/office/drawing/2014/main" id="{20C620E2-DCF7-9980-82FA-320E29540F43}"/>
              </a:ext>
            </a:extLst>
          </p:cNvPr>
          <p:cNvPicPr>
            <a:picLocks noChangeAspect="1"/>
          </p:cNvPicPr>
          <p:nvPr/>
        </p:nvPicPr>
        <p:blipFill>
          <a:blip r:embed="rId3"/>
          <a:stretch>
            <a:fillRect/>
          </a:stretch>
        </p:blipFill>
        <p:spPr>
          <a:xfrm>
            <a:off x="9144" y="0"/>
            <a:ext cx="527538" cy="5143500"/>
          </a:xfrm>
          <a:prstGeom prst="rect">
            <a:avLst/>
          </a:prstGeom>
        </p:spPr>
      </p:pic>
      <p:grpSp>
        <p:nvGrpSpPr>
          <p:cNvPr id="4" name="Gruppo 3">
            <a:extLst>
              <a:ext uri="{FF2B5EF4-FFF2-40B4-BE49-F238E27FC236}">
                <a16:creationId xmlns:a16="http://schemas.microsoft.com/office/drawing/2014/main" id="{DBC3EE57-557E-E2D3-0470-E6CDCB7F0A5A}"/>
              </a:ext>
            </a:extLst>
          </p:cNvPr>
          <p:cNvGrpSpPr/>
          <p:nvPr/>
        </p:nvGrpSpPr>
        <p:grpSpPr>
          <a:xfrm>
            <a:off x="7078018" y="4225212"/>
            <a:ext cx="1538924" cy="503197"/>
            <a:chOff x="1309082" y="4243804"/>
            <a:chExt cx="2260902" cy="738319"/>
          </a:xfrm>
        </p:grpSpPr>
        <p:pic>
          <p:nvPicPr>
            <p:cNvPr id="5" name="Immagine 4">
              <a:extLst>
                <a:ext uri="{FF2B5EF4-FFF2-40B4-BE49-F238E27FC236}">
                  <a16:creationId xmlns:a16="http://schemas.microsoft.com/office/drawing/2014/main" id="{9198A3CE-DF8A-122A-6458-94ED4240FEF0}"/>
                </a:ext>
              </a:extLst>
            </p:cNvPr>
            <p:cNvPicPr>
              <a:picLocks noChangeAspect="1"/>
            </p:cNvPicPr>
            <p:nvPr/>
          </p:nvPicPr>
          <p:blipFill rotWithShape="1">
            <a:blip r:embed="rId4"/>
            <a:srcRect l="58593" r="21831"/>
            <a:stretch/>
          </p:blipFill>
          <p:spPr>
            <a:xfrm>
              <a:off x="1309082" y="4243804"/>
              <a:ext cx="789684" cy="738319"/>
            </a:xfrm>
            <a:prstGeom prst="rect">
              <a:avLst/>
            </a:prstGeom>
          </p:spPr>
        </p:pic>
        <p:pic>
          <p:nvPicPr>
            <p:cNvPr id="6" name="Immagine 5">
              <a:extLst>
                <a:ext uri="{FF2B5EF4-FFF2-40B4-BE49-F238E27FC236}">
                  <a16:creationId xmlns:a16="http://schemas.microsoft.com/office/drawing/2014/main" id="{414B8234-F45F-812A-1CFF-7656F643B3CC}"/>
                </a:ext>
              </a:extLst>
            </p:cNvPr>
            <p:cNvPicPr>
              <a:picLocks noChangeAspect="1"/>
            </p:cNvPicPr>
            <p:nvPr/>
          </p:nvPicPr>
          <p:blipFill rotWithShape="1">
            <a:blip r:embed="rId5"/>
            <a:srcRect b="27418"/>
            <a:stretch/>
          </p:blipFill>
          <p:spPr>
            <a:xfrm>
              <a:off x="2167990" y="4615551"/>
              <a:ext cx="1401994" cy="279482"/>
            </a:xfrm>
            <a:prstGeom prst="rect">
              <a:avLst/>
            </a:prstGeom>
          </p:spPr>
        </p:pic>
      </p:grpSp>
      <p:pic>
        <p:nvPicPr>
          <p:cNvPr id="8" name="Immagine 7" descr="Immagine che contiene testo, schermata, Carattere, numero&#10;&#10;Descrizione generata automaticamente">
            <a:extLst>
              <a:ext uri="{FF2B5EF4-FFF2-40B4-BE49-F238E27FC236}">
                <a16:creationId xmlns:a16="http://schemas.microsoft.com/office/drawing/2014/main" id="{0FBE29E1-0113-6539-72F2-07E74941993F}"/>
              </a:ext>
            </a:extLst>
          </p:cNvPr>
          <p:cNvPicPr>
            <a:picLocks noChangeAspect="1"/>
          </p:cNvPicPr>
          <p:nvPr/>
        </p:nvPicPr>
        <p:blipFill>
          <a:blip r:embed="rId6"/>
          <a:stretch>
            <a:fillRect/>
          </a:stretch>
        </p:blipFill>
        <p:spPr>
          <a:xfrm>
            <a:off x="2287273" y="1391263"/>
            <a:ext cx="5402229" cy="2834198"/>
          </a:xfrm>
          <a:prstGeom prst="rect">
            <a:avLst/>
          </a:prstGeom>
        </p:spPr>
      </p:pic>
    </p:spTree>
    <p:extLst>
      <p:ext uri="{BB962C8B-B14F-4D97-AF65-F5344CB8AC3E}">
        <p14:creationId xmlns:p14="http://schemas.microsoft.com/office/powerpoint/2010/main" val="17498070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1720502" y="311674"/>
            <a:ext cx="5702993" cy="67404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GB" sz="2400" b="1" dirty="0">
                <a:solidFill>
                  <a:srgbClr val="216498"/>
                </a:solidFill>
                <a:latin typeface="+mj-lt"/>
                <a:ea typeface="Source Sans Pro"/>
                <a:cs typeface="Source Sans Pro"/>
                <a:sym typeface="Source Sans Pro"/>
              </a:rPr>
              <a:t>Depositing Services</a:t>
            </a:r>
            <a:endParaRPr sz="2800" b="1" dirty="0">
              <a:solidFill>
                <a:srgbClr val="216498"/>
              </a:solidFill>
              <a:latin typeface="+mj-lt"/>
              <a:ea typeface="Source Sans Pro"/>
              <a:cs typeface="Source Sans Pro"/>
              <a:sym typeface="Source Sans Pro"/>
            </a:endParaRPr>
          </a:p>
        </p:txBody>
      </p:sp>
      <p:pic>
        <p:nvPicPr>
          <p:cNvPr id="2" name="Immagine 1">
            <a:extLst>
              <a:ext uri="{FF2B5EF4-FFF2-40B4-BE49-F238E27FC236}">
                <a16:creationId xmlns:a16="http://schemas.microsoft.com/office/drawing/2014/main" id="{20C620E2-DCF7-9980-82FA-320E29540F43}"/>
              </a:ext>
            </a:extLst>
          </p:cNvPr>
          <p:cNvPicPr>
            <a:picLocks noChangeAspect="1"/>
          </p:cNvPicPr>
          <p:nvPr/>
        </p:nvPicPr>
        <p:blipFill>
          <a:blip r:embed="rId3"/>
          <a:stretch>
            <a:fillRect/>
          </a:stretch>
        </p:blipFill>
        <p:spPr>
          <a:xfrm>
            <a:off x="9144" y="0"/>
            <a:ext cx="527538" cy="5143500"/>
          </a:xfrm>
          <a:prstGeom prst="rect">
            <a:avLst/>
          </a:prstGeom>
        </p:spPr>
      </p:pic>
      <p:cxnSp>
        <p:nvCxnSpPr>
          <p:cNvPr id="12" name="Connettore 1 11">
            <a:extLst>
              <a:ext uri="{FF2B5EF4-FFF2-40B4-BE49-F238E27FC236}">
                <a16:creationId xmlns:a16="http://schemas.microsoft.com/office/drawing/2014/main" id="{C5E996A5-A0E1-6570-6932-E30806CB6CFD}"/>
              </a:ext>
            </a:extLst>
          </p:cNvPr>
          <p:cNvCxnSpPr/>
          <p:nvPr/>
        </p:nvCxnSpPr>
        <p:spPr>
          <a:xfrm>
            <a:off x="1511164" y="4157785"/>
            <a:ext cx="6121671" cy="0"/>
          </a:xfrm>
          <a:prstGeom prst="line">
            <a:avLst/>
          </a:prstGeom>
          <a:ln>
            <a:solidFill>
              <a:srgbClr val="216498"/>
            </a:solidFill>
          </a:ln>
        </p:spPr>
        <p:style>
          <a:lnRef idx="1">
            <a:schemeClr val="accent1"/>
          </a:lnRef>
          <a:fillRef idx="0">
            <a:schemeClr val="accent1"/>
          </a:fillRef>
          <a:effectRef idx="0">
            <a:schemeClr val="accent1"/>
          </a:effectRef>
          <a:fontRef idx="minor">
            <a:schemeClr val="tx1"/>
          </a:fontRef>
        </p:style>
      </p:cxnSp>
      <p:sp>
        <p:nvSpPr>
          <p:cNvPr id="22" name="Google Shape;54;p13">
            <a:extLst>
              <a:ext uri="{FF2B5EF4-FFF2-40B4-BE49-F238E27FC236}">
                <a16:creationId xmlns:a16="http://schemas.microsoft.com/office/drawing/2014/main" id="{BA485454-548B-D82A-7DFA-90A51BDE6DBB}"/>
              </a:ext>
            </a:extLst>
          </p:cNvPr>
          <p:cNvSpPr txBox="1">
            <a:spLocks/>
          </p:cNvSpPr>
          <p:nvPr/>
        </p:nvSpPr>
        <p:spPr>
          <a:xfrm>
            <a:off x="1193390" y="1123474"/>
            <a:ext cx="7194884" cy="288982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pPr marL="0" indent="0" algn="just">
              <a:buNone/>
            </a:pPr>
            <a:r>
              <a:rPr lang="en-GB" sz="1400" dirty="0">
                <a:ea typeface="+mn-lt"/>
                <a:cs typeface="+mn-lt"/>
              </a:rPr>
              <a:t>Many of the CLARIN centres offer a depositing service. They are willing to store the resources in their repository and assist with the technical and organisational details. This service ensures many advantages:</a:t>
            </a:r>
            <a:endParaRPr lang="it-IT" sz="1400" dirty="0">
              <a:ea typeface="+mn-lt"/>
              <a:cs typeface="+mn-lt"/>
            </a:endParaRPr>
          </a:p>
          <a:p>
            <a:pPr marL="0" indent="0" algn="just">
              <a:buNone/>
            </a:pPr>
            <a:endParaRPr lang="it-IT" sz="1400" dirty="0">
              <a:ea typeface="+mn-lt"/>
              <a:cs typeface="+mn-lt"/>
            </a:endParaRPr>
          </a:p>
          <a:p>
            <a:pPr marL="285750" indent="-285750" algn="just">
              <a:buSzPct val="100000"/>
              <a:buFont typeface="Arial" panose="020B0604020202020204" pitchFamily="34" charset="0"/>
              <a:buChar char="•"/>
            </a:pPr>
            <a:r>
              <a:rPr lang="en-GB" sz="1400" dirty="0">
                <a:ea typeface="+mn-lt"/>
                <a:cs typeface="+mn-lt"/>
              </a:rPr>
              <a:t>Long-term archiving: a storage guarantee can be given for a long period</a:t>
            </a:r>
          </a:p>
          <a:p>
            <a:pPr marL="285750" indent="-285750" algn="just">
              <a:buSzPct val="100000"/>
              <a:buFont typeface="Arial" panose="020B0604020202020204" pitchFamily="34" charset="0"/>
              <a:buChar char="•"/>
            </a:pPr>
            <a:r>
              <a:rPr lang="en-GB" sz="1400" dirty="0">
                <a:ea typeface="+mn-lt"/>
                <a:cs typeface="+mn-lt"/>
              </a:rPr>
              <a:t>Resources can be cited easily with a persistent identifier</a:t>
            </a:r>
            <a:endParaRPr lang="it-IT" sz="1400" dirty="0">
              <a:ea typeface="+mn-lt"/>
              <a:cs typeface="+mn-lt"/>
            </a:endParaRPr>
          </a:p>
          <a:p>
            <a:pPr marL="285750" indent="-285750" algn="just">
              <a:buSzPct val="100000"/>
              <a:buFont typeface="Arial" panose="020B0604020202020204" pitchFamily="34" charset="0"/>
              <a:buChar char="•"/>
            </a:pPr>
            <a:r>
              <a:rPr lang="en-GB" sz="1400" dirty="0">
                <a:ea typeface="+mn-lt"/>
                <a:cs typeface="+mn-lt"/>
              </a:rPr>
              <a:t>The resources and their metadata will be integrated into the infrastructure, making it possible to search them efficiently</a:t>
            </a:r>
            <a:endParaRPr lang="it-IT" sz="1400" dirty="0">
              <a:ea typeface="+mn-lt"/>
              <a:cs typeface="+mn-lt"/>
            </a:endParaRPr>
          </a:p>
          <a:p>
            <a:pPr marL="285750" indent="-285750" algn="just">
              <a:buSzPct val="100000"/>
              <a:buFont typeface="Arial" panose="020B0604020202020204" pitchFamily="34" charset="0"/>
              <a:buChar char="•"/>
            </a:pPr>
            <a:r>
              <a:rPr lang="en-GB" sz="1400" dirty="0">
                <a:ea typeface="+mn-lt"/>
                <a:cs typeface="+mn-lt"/>
              </a:rPr>
              <a:t>Password-protected resources can be made available via an institutional login</a:t>
            </a:r>
            <a:endParaRPr lang="it-IT" sz="1400" dirty="0">
              <a:ea typeface="+mn-lt"/>
              <a:cs typeface="+mn-lt"/>
            </a:endParaRPr>
          </a:p>
          <a:p>
            <a:pPr marL="285750" indent="-285750" algn="just">
              <a:buSzPct val="100000"/>
              <a:buFont typeface="Arial" panose="020B0604020202020204" pitchFamily="34" charset="0"/>
              <a:buChar char="•"/>
            </a:pPr>
            <a:r>
              <a:rPr lang="en-GB" sz="1400" dirty="0">
                <a:ea typeface="+mn-lt"/>
                <a:cs typeface="+mn-lt"/>
              </a:rPr>
              <a:t>Once resources are integrated in the CLARIN infrastructure, they can be analysed and enriched more easily with various linguistic tools</a:t>
            </a:r>
            <a:endParaRPr lang="it-IT" sz="1400" dirty="0">
              <a:ea typeface="+mn-lt"/>
              <a:cs typeface="+mn-lt"/>
            </a:endParaRPr>
          </a:p>
        </p:txBody>
      </p:sp>
      <p:grpSp>
        <p:nvGrpSpPr>
          <p:cNvPr id="9" name="Gruppo 8">
            <a:extLst>
              <a:ext uri="{FF2B5EF4-FFF2-40B4-BE49-F238E27FC236}">
                <a16:creationId xmlns:a16="http://schemas.microsoft.com/office/drawing/2014/main" id="{E5A28A52-4A12-6376-EDC6-A42C4EB15B66}"/>
              </a:ext>
            </a:extLst>
          </p:cNvPr>
          <p:cNvGrpSpPr/>
          <p:nvPr/>
        </p:nvGrpSpPr>
        <p:grpSpPr>
          <a:xfrm>
            <a:off x="3441548" y="4295545"/>
            <a:ext cx="2260902" cy="738319"/>
            <a:chOff x="1309082" y="4243804"/>
            <a:chExt cx="2260902" cy="738319"/>
          </a:xfrm>
        </p:grpSpPr>
        <p:pic>
          <p:nvPicPr>
            <p:cNvPr id="10" name="Immagine 9">
              <a:extLst>
                <a:ext uri="{FF2B5EF4-FFF2-40B4-BE49-F238E27FC236}">
                  <a16:creationId xmlns:a16="http://schemas.microsoft.com/office/drawing/2014/main" id="{AB797188-50AA-EEC9-C379-761732586F96}"/>
                </a:ext>
              </a:extLst>
            </p:cNvPr>
            <p:cNvPicPr>
              <a:picLocks noChangeAspect="1"/>
            </p:cNvPicPr>
            <p:nvPr/>
          </p:nvPicPr>
          <p:blipFill rotWithShape="1">
            <a:blip r:embed="rId4"/>
            <a:srcRect l="58593" r="21831"/>
            <a:stretch/>
          </p:blipFill>
          <p:spPr>
            <a:xfrm>
              <a:off x="1309082" y="4243804"/>
              <a:ext cx="789684" cy="738319"/>
            </a:xfrm>
            <a:prstGeom prst="rect">
              <a:avLst/>
            </a:prstGeom>
          </p:spPr>
        </p:pic>
        <p:pic>
          <p:nvPicPr>
            <p:cNvPr id="11" name="Immagine 10">
              <a:extLst>
                <a:ext uri="{FF2B5EF4-FFF2-40B4-BE49-F238E27FC236}">
                  <a16:creationId xmlns:a16="http://schemas.microsoft.com/office/drawing/2014/main" id="{62E52878-49DF-1766-A1F8-B70D250F679F}"/>
                </a:ext>
              </a:extLst>
            </p:cNvPr>
            <p:cNvPicPr>
              <a:picLocks noChangeAspect="1"/>
            </p:cNvPicPr>
            <p:nvPr/>
          </p:nvPicPr>
          <p:blipFill rotWithShape="1">
            <a:blip r:embed="rId5"/>
            <a:srcRect b="27418"/>
            <a:stretch/>
          </p:blipFill>
          <p:spPr>
            <a:xfrm>
              <a:off x="2167990" y="4615551"/>
              <a:ext cx="1401994" cy="279482"/>
            </a:xfrm>
            <a:prstGeom prst="rect">
              <a:avLst/>
            </a:prstGeom>
          </p:spPr>
        </p:pic>
      </p:grpSp>
    </p:spTree>
    <p:extLst>
      <p:ext uri="{BB962C8B-B14F-4D97-AF65-F5344CB8AC3E}">
        <p14:creationId xmlns:p14="http://schemas.microsoft.com/office/powerpoint/2010/main" val="408191612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1720502" y="311674"/>
            <a:ext cx="5702993" cy="67404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GB" sz="2400" b="1" dirty="0">
                <a:solidFill>
                  <a:srgbClr val="216498"/>
                </a:solidFill>
                <a:latin typeface="+mj-lt"/>
                <a:ea typeface="Source Sans Pro"/>
                <a:cs typeface="Source Sans Pro"/>
                <a:sym typeface="Source Sans Pro"/>
              </a:rPr>
              <a:t>Depositing Services</a:t>
            </a:r>
            <a:endParaRPr sz="2800" b="1" dirty="0">
              <a:solidFill>
                <a:srgbClr val="216498"/>
              </a:solidFill>
              <a:latin typeface="+mj-lt"/>
              <a:ea typeface="Source Sans Pro"/>
              <a:cs typeface="Source Sans Pro"/>
              <a:sym typeface="Source Sans Pro"/>
            </a:endParaRPr>
          </a:p>
        </p:txBody>
      </p:sp>
      <p:pic>
        <p:nvPicPr>
          <p:cNvPr id="2" name="Immagine 1">
            <a:extLst>
              <a:ext uri="{FF2B5EF4-FFF2-40B4-BE49-F238E27FC236}">
                <a16:creationId xmlns:a16="http://schemas.microsoft.com/office/drawing/2014/main" id="{20C620E2-DCF7-9980-82FA-320E29540F43}"/>
              </a:ext>
            </a:extLst>
          </p:cNvPr>
          <p:cNvPicPr>
            <a:picLocks noChangeAspect="1"/>
          </p:cNvPicPr>
          <p:nvPr/>
        </p:nvPicPr>
        <p:blipFill>
          <a:blip r:embed="rId3"/>
          <a:stretch>
            <a:fillRect/>
          </a:stretch>
        </p:blipFill>
        <p:spPr>
          <a:xfrm>
            <a:off x="9144" y="0"/>
            <a:ext cx="527538" cy="5143500"/>
          </a:xfrm>
          <a:prstGeom prst="rect">
            <a:avLst/>
          </a:prstGeom>
        </p:spPr>
      </p:pic>
      <p:cxnSp>
        <p:nvCxnSpPr>
          <p:cNvPr id="12" name="Connettore 1 11">
            <a:extLst>
              <a:ext uri="{FF2B5EF4-FFF2-40B4-BE49-F238E27FC236}">
                <a16:creationId xmlns:a16="http://schemas.microsoft.com/office/drawing/2014/main" id="{C5E996A5-A0E1-6570-6932-E30806CB6CFD}"/>
              </a:ext>
            </a:extLst>
          </p:cNvPr>
          <p:cNvCxnSpPr/>
          <p:nvPr/>
        </p:nvCxnSpPr>
        <p:spPr>
          <a:xfrm>
            <a:off x="1511164" y="4157785"/>
            <a:ext cx="6121671" cy="0"/>
          </a:xfrm>
          <a:prstGeom prst="line">
            <a:avLst/>
          </a:prstGeom>
          <a:ln>
            <a:solidFill>
              <a:srgbClr val="216498"/>
            </a:solidFill>
          </a:ln>
        </p:spPr>
        <p:style>
          <a:lnRef idx="1">
            <a:schemeClr val="accent1"/>
          </a:lnRef>
          <a:fillRef idx="0">
            <a:schemeClr val="accent1"/>
          </a:fillRef>
          <a:effectRef idx="0">
            <a:schemeClr val="accent1"/>
          </a:effectRef>
          <a:fontRef idx="minor">
            <a:schemeClr val="tx1"/>
          </a:fontRef>
        </p:style>
      </p:cxnSp>
      <p:sp>
        <p:nvSpPr>
          <p:cNvPr id="22" name="Google Shape;54;p13">
            <a:extLst>
              <a:ext uri="{FF2B5EF4-FFF2-40B4-BE49-F238E27FC236}">
                <a16:creationId xmlns:a16="http://schemas.microsoft.com/office/drawing/2014/main" id="{BA485454-548B-D82A-7DFA-90A51BDE6DBB}"/>
              </a:ext>
            </a:extLst>
          </p:cNvPr>
          <p:cNvSpPr txBox="1">
            <a:spLocks/>
          </p:cNvSpPr>
          <p:nvPr/>
        </p:nvSpPr>
        <p:spPr>
          <a:xfrm>
            <a:off x="1193390" y="1123474"/>
            <a:ext cx="7194884" cy="288982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pPr algn="just">
              <a:lnSpc>
                <a:spcPct val="150000"/>
              </a:lnSpc>
            </a:pPr>
            <a:r>
              <a:rPr lang="en-GB" sz="1600" dirty="0">
                <a:ea typeface="+mn-lt"/>
                <a:cs typeface="+mn-lt"/>
              </a:rPr>
              <a:t>To deposit a resource in CLARIN:</a:t>
            </a:r>
            <a:endParaRPr lang="it-IT" dirty="0">
              <a:ea typeface="+mn-lt"/>
              <a:cs typeface="+mn-lt"/>
            </a:endParaRPr>
          </a:p>
          <a:p>
            <a:pPr algn="just">
              <a:lnSpc>
                <a:spcPct val="150000"/>
              </a:lnSpc>
            </a:pPr>
            <a:endParaRPr lang="en-GB" sz="1600" dirty="0"/>
          </a:p>
          <a:p>
            <a:pPr marL="285750" indent="-285750" algn="just">
              <a:lnSpc>
                <a:spcPct val="150000"/>
              </a:lnSpc>
              <a:buSzPct val="100000"/>
              <a:buChar char="•"/>
            </a:pPr>
            <a:r>
              <a:rPr lang="en-GB" sz="1400" dirty="0"/>
              <a:t>Search for a repository that addresses the data of interest in the </a:t>
            </a:r>
            <a:r>
              <a:rPr lang="en-GB" sz="1400" dirty="0">
                <a:solidFill>
                  <a:srgbClr val="216498"/>
                </a:solidFill>
                <a:hlinkClick r:id="rId4">
                  <a:extLst>
                    <a:ext uri="{A12FA001-AC4F-418D-AE19-62706E023703}">
                      <ahyp:hlinkClr xmlns:ahyp="http://schemas.microsoft.com/office/drawing/2018/hyperlinkcolor" val="tx"/>
                    </a:ext>
                  </a:extLst>
                </a:hlinkClick>
              </a:rPr>
              <a:t>Depositing Services</a:t>
            </a:r>
            <a:r>
              <a:rPr lang="en-GB" sz="1400" dirty="0">
                <a:solidFill>
                  <a:srgbClr val="216498"/>
                </a:solidFill>
              </a:rPr>
              <a:t> </a:t>
            </a:r>
            <a:r>
              <a:rPr lang="en-GB" sz="1400" dirty="0"/>
              <a:t>catalogue </a:t>
            </a:r>
          </a:p>
          <a:p>
            <a:pPr marL="285750" indent="-285750" algn="just">
              <a:lnSpc>
                <a:spcPct val="150000"/>
              </a:lnSpc>
              <a:buSzPct val="100000"/>
              <a:buChar char="•"/>
            </a:pPr>
            <a:r>
              <a:rPr lang="en-GB" sz="1400" dirty="0"/>
              <a:t>Check for data compatibility in the </a:t>
            </a:r>
            <a:r>
              <a:rPr lang="en-GB" sz="1400" dirty="0">
                <a:solidFill>
                  <a:srgbClr val="216498"/>
                </a:solidFill>
                <a:hlinkClick r:id="rId5">
                  <a:extLst>
                    <a:ext uri="{A12FA001-AC4F-418D-AE19-62706E023703}">
                      <ahyp:hlinkClr xmlns:ahyp="http://schemas.microsoft.com/office/drawing/2018/hyperlinkcolor" val="tx"/>
                    </a:ext>
                  </a:extLst>
                </a:hlinkClick>
              </a:rPr>
              <a:t>CLARIN Standards Information System</a:t>
            </a:r>
            <a:r>
              <a:rPr lang="en-GB" sz="1400" dirty="0"/>
              <a:t> </a:t>
            </a:r>
          </a:p>
          <a:p>
            <a:pPr marL="285750" indent="-285750" algn="just">
              <a:lnSpc>
                <a:spcPct val="150000"/>
              </a:lnSpc>
              <a:buSzPct val="100000"/>
              <a:buChar char="•"/>
            </a:pPr>
            <a:r>
              <a:rPr lang="en-GB" sz="1400" dirty="0"/>
              <a:t>Contact the Type B centre hosting the repository to prepare the data </a:t>
            </a:r>
          </a:p>
          <a:p>
            <a:pPr marL="285750" indent="-285750" algn="just">
              <a:lnSpc>
                <a:spcPct val="150000"/>
              </a:lnSpc>
              <a:buSzPct val="100000"/>
              <a:buChar char="•"/>
            </a:pPr>
            <a:r>
              <a:rPr lang="en-GB" sz="1400" dirty="0"/>
              <a:t>Follow the procedure described in the repository guideline</a:t>
            </a:r>
          </a:p>
        </p:txBody>
      </p:sp>
      <p:grpSp>
        <p:nvGrpSpPr>
          <p:cNvPr id="9" name="Gruppo 8">
            <a:extLst>
              <a:ext uri="{FF2B5EF4-FFF2-40B4-BE49-F238E27FC236}">
                <a16:creationId xmlns:a16="http://schemas.microsoft.com/office/drawing/2014/main" id="{E5A28A52-4A12-6376-EDC6-A42C4EB15B66}"/>
              </a:ext>
            </a:extLst>
          </p:cNvPr>
          <p:cNvGrpSpPr/>
          <p:nvPr/>
        </p:nvGrpSpPr>
        <p:grpSpPr>
          <a:xfrm>
            <a:off x="3441548" y="4295545"/>
            <a:ext cx="2260902" cy="738319"/>
            <a:chOff x="1309082" y="4243804"/>
            <a:chExt cx="2260902" cy="738319"/>
          </a:xfrm>
        </p:grpSpPr>
        <p:pic>
          <p:nvPicPr>
            <p:cNvPr id="10" name="Immagine 9">
              <a:extLst>
                <a:ext uri="{FF2B5EF4-FFF2-40B4-BE49-F238E27FC236}">
                  <a16:creationId xmlns:a16="http://schemas.microsoft.com/office/drawing/2014/main" id="{AB797188-50AA-EEC9-C379-761732586F96}"/>
                </a:ext>
              </a:extLst>
            </p:cNvPr>
            <p:cNvPicPr>
              <a:picLocks noChangeAspect="1"/>
            </p:cNvPicPr>
            <p:nvPr/>
          </p:nvPicPr>
          <p:blipFill rotWithShape="1">
            <a:blip r:embed="rId6"/>
            <a:srcRect l="58593" r="21831"/>
            <a:stretch/>
          </p:blipFill>
          <p:spPr>
            <a:xfrm>
              <a:off x="1309082" y="4243804"/>
              <a:ext cx="789684" cy="738319"/>
            </a:xfrm>
            <a:prstGeom prst="rect">
              <a:avLst/>
            </a:prstGeom>
          </p:spPr>
        </p:pic>
        <p:pic>
          <p:nvPicPr>
            <p:cNvPr id="11" name="Immagine 10">
              <a:extLst>
                <a:ext uri="{FF2B5EF4-FFF2-40B4-BE49-F238E27FC236}">
                  <a16:creationId xmlns:a16="http://schemas.microsoft.com/office/drawing/2014/main" id="{62E52878-49DF-1766-A1F8-B70D250F679F}"/>
                </a:ext>
              </a:extLst>
            </p:cNvPr>
            <p:cNvPicPr>
              <a:picLocks noChangeAspect="1"/>
            </p:cNvPicPr>
            <p:nvPr/>
          </p:nvPicPr>
          <p:blipFill rotWithShape="1">
            <a:blip r:embed="rId7"/>
            <a:srcRect b="27418"/>
            <a:stretch/>
          </p:blipFill>
          <p:spPr>
            <a:xfrm>
              <a:off x="2167990" y="4615551"/>
              <a:ext cx="1401994" cy="279482"/>
            </a:xfrm>
            <a:prstGeom prst="rect">
              <a:avLst/>
            </a:prstGeom>
          </p:spPr>
        </p:pic>
      </p:grpSp>
    </p:spTree>
    <p:extLst>
      <p:ext uri="{BB962C8B-B14F-4D97-AF65-F5344CB8AC3E}">
        <p14:creationId xmlns:p14="http://schemas.microsoft.com/office/powerpoint/2010/main" val="40616537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1720502" y="311674"/>
            <a:ext cx="5702993" cy="67404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GB" sz="2400" b="1" dirty="0">
                <a:solidFill>
                  <a:srgbClr val="216498"/>
                </a:solidFill>
                <a:latin typeface="+mj-lt"/>
                <a:ea typeface="Source Sans Pro"/>
                <a:cs typeface="Source Sans Pro"/>
                <a:sym typeface="Source Sans Pro"/>
              </a:rPr>
              <a:t>In this presentation</a:t>
            </a:r>
            <a:endParaRPr sz="2800" b="1" dirty="0">
              <a:solidFill>
                <a:srgbClr val="216498"/>
              </a:solidFill>
              <a:latin typeface="+mj-lt"/>
              <a:ea typeface="Source Sans Pro" panose="020B0503030403020204" pitchFamily="34" charset="0"/>
              <a:cs typeface="Source Sans Pro"/>
              <a:sym typeface="Source Sans Pro"/>
            </a:endParaRPr>
          </a:p>
        </p:txBody>
      </p:sp>
      <p:pic>
        <p:nvPicPr>
          <p:cNvPr id="2" name="Immagine 1">
            <a:extLst>
              <a:ext uri="{FF2B5EF4-FFF2-40B4-BE49-F238E27FC236}">
                <a16:creationId xmlns:a16="http://schemas.microsoft.com/office/drawing/2014/main" id="{20C620E2-DCF7-9980-82FA-320E29540F43}"/>
              </a:ext>
            </a:extLst>
          </p:cNvPr>
          <p:cNvPicPr>
            <a:picLocks noChangeAspect="1"/>
          </p:cNvPicPr>
          <p:nvPr/>
        </p:nvPicPr>
        <p:blipFill>
          <a:blip r:embed="rId3"/>
          <a:stretch>
            <a:fillRect/>
          </a:stretch>
        </p:blipFill>
        <p:spPr>
          <a:xfrm>
            <a:off x="9144" y="0"/>
            <a:ext cx="527538" cy="5143500"/>
          </a:xfrm>
          <a:prstGeom prst="rect">
            <a:avLst/>
          </a:prstGeom>
        </p:spPr>
      </p:pic>
      <p:cxnSp>
        <p:nvCxnSpPr>
          <p:cNvPr id="12" name="Connettore 1 11">
            <a:extLst>
              <a:ext uri="{FF2B5EF4-FFF2-40B4-BE49-F238E27FC236}">
                <a16:creationId xmlns:a16="http://schemas.microsoft.com/office/drawing/2014/main" id="{C5E996A5-A0E1-6570-6932-E30806CB6CFD}"/>
              </a:ext>
            </a:extLst>
          </p:cNvPr>
          <p:cNvCxnSpPr/>
          <p:nvPr/>
        </p:nvCxnSpPr>
        <p:spPr>
          <a:xfrm>
            <a:off x="1511164" y="4157785"/>
            <a:ext cx="6121671" cy="0"/>
          </a:xfrm>
          <a:prstGeom prst="line">
            <a:avLst/>
          </a:prstGeom>
          <a:ln>
            <a:solidFill>
              <a:srgbClr val="216498"/>
            </a:solidFill>
          </a:ln>
        </p:spPr>
        <p:style>
          <a:lnRef idx="1">
            <a:schemeClr val="accent1"/>
          </a:lnRef>
          <a:fillRef idx="0">
            <a:schemeClr val="accent1"/>
          </a:fillRef>
          <a:effectRef idx="0">
            <a:schemeClr val="accent1"/>
          </a:effectRef>
          <a:fontRef idx="minor">
            <a:schemeClr val="tx1"/>
          </a:fontRef>
        </p:style>
      </p:cxnSp>
      <p:sp>
        <p:nvSpPr>
          <p:cNvPr id="22" name="Google Shape;54;p13">
            <a:extLst>
              <a:ext uri="{FF2B5EF4-FFF2-40B4-BE49-F238E27FC236}">
                <a16:creationId xmlns:a16="http://schemas.microsoft.com/office/drawing/2014/main" id="{BA485454-548B-D82A-7DFA-90A51BDE6DBB}"/>
              </a:ext>
            </a:extLst>
          </p:cNvPr>
          <p:cNvSpPr txBox="1">
            <a:spLocks/>
          </p:cNvSpPr>
          <p:nvPr/>
        </p:nvSpPr>
        <p:spPr>
          <a:xfrm>
            <a:off x="1199406" y="1123473"/>
            <a:ext cx="7194884" cy="268981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pPr marL="171450" indent="-171450" algn="l">
              <a:lnSpc>
                <a:spcPct val="150000"/>
              </a:lnSpc>
              <a:buSzPct val="100000"/>
              <a:buFont typeface="Arial" panose="020B0604020202020204" pitchFamily="34" charset="0"/>
              <a:buChar char="•"/>
            </a:pPr>
            <a:r>
              <a:rPr lang="it-IT" sz="1400" dirty="0" err="1">
                <a:solidFill>
                  <a:schemeClr val="tx1"/>
                </a:solidFill>
                <a:latin typeface="+mn-lt"/>
                <a:ea typeface="Source Sans Pro"/>
                <a:cs typeface="Source Sans Pro"/>
                <a:sym typeface="Source Sans Pro"/>
              </a:rPr>
              <a:t>Overview</a:t>
            </a:r>
            <a:r>
              <a:rPr lang="it-IT" sz="1400" dirty="0">
                <a:solidFill>
                  <a:schemeClr val="tx1"/>
                </a:solidFill>
                <a:latin typeface="+mn-lt"/>
                <a:ea typeface="Source Sans Pro"/>
                <a:cs typeface="Source Sans Pro"/>
                <a:sym typeface="Source Sans Pro"/>
              </a:rPr>
              <a:t> of Open Science </a:t>
            </a:r>
            <a:r>
              <a:rPr lang="it-IT" sz="1400" dirty="0" err="1">
                <a:solidFill>
                  <a:schemeClr val="tx1"/>
                </a:solidFill>
                <a:latin typeface="+mn-lt"/>
                <a:ea typeface="Source Sans Pro"/>
                <a:cs typeface="Source Sans Pro"/>
                <a:sym typeface="Source Sans Pro"/>
              </a:rPr>
              <a:t>methods</a:t>
            </a:r>
            <a:r>
              <a:rPr lang="it-IT" sz="1400" dirty="0">
                <a:solidFill>
                  <a:schemeClr val="tx1"/>
                </a:solidFill>
                <a:latin typeface="+mn-lt"/>
                <a:ea typeface="Source Sans Pro"/>
                <a:cs typeface="Source Sans Pro"/>
                <a:sym typeface="Source Sans Pro"/>
              </a:rPr>
              <a:t> and FAIR </a:t>
            </a:r>
            <a:r>
              <a:rPr lang="it-IT" sz="1400" dirty="0" err="1">
                <a:solidFill>
                  <a:schemeClr val="tx1"/>
                </a:solidFill>
                <a:latin typeface="+mn-lt"/>
                <a:ea typeface="Source Sans Pro"/>
                <a:cs typeface="Source Sans Pro"/>
                <a:sym typeface="Source Sans Pro"/>
              </a:rPr>
              <a:t>principles</a:t>
            </a:r>
            <a:endParaRPr lang="it-IT" sz="1400" dirty="0">
              <a:solidFill>
                <a:schemeClr val="tx1"/>
              </a:solidFill>
              <a:latin typeface="+mn-lt"/>
              <a:ea typeface="Source Sans Pro"/>
              <a:cs typeface="Source Sans Pro"/>
              <a:sym typeface="Source Sans Pro"/>
            </a:endParaRPr>
          </a:p>
          <a:p>
            <a:pPr marL="171450" indent="-171450" algn="l">
              <a:lnSpc>
                <a:spcPct val="150000"/>
              </a:lnSpc>
              <a:buSzPct val="100000"/>
              <a:buFont typeface="Arial" panose="020B0604020202020204" pitchFamily="34" charset="0"/>
              <a:buChar char="•"/>
            </a:pPr>
            <a:r>
              <a:rPr lang="it-IT" sz="1400" dirty="0">
                <a:solidFill>
                  <a:schemeClr val="tx1"/>
                </a:solidFill>
                <a:latin typeface="+mn-lt"/>
                <a:ea typeface="Source Sans Pro"/>
                <a:cs typeface="Source Sans Pro"/>
                <a:sym typeface="Source Sans Pro"/>
              </a:rPr>
              <a:t> CLARIN </a:t>
            </a:r>
            <a:r>
              <a:rPr lang="it-IT" sz="1400" dirty="0" err="1">
                <a:solidFill>
                  <a:schemeClr val="tx1"/>
                </a:solidFill>
                <a:latin typeface="+mn-lt"/>
                <a:ea typeface="Source Sans Pro"/>
                <a:cs typeface="Source Sans Pro"/>
                <a:sym typeface="Source Sans Pro"/>
              </a:rPr>
              <a:t>Infrastructure</a:t>
            </a:r>
            <a:endParaRPr lang="it-IT" sz="1400" dirty="0">
              <a:solidFill>
                <a:schemeClr val="tx1"/>
              </a:solidFill>
              <a:latin typeface="+mn-lt"/>
              <a:ea typeface="Source Sans Pro"/>
              <a:cs typeface="Source Sans Pro"/>
              <a:sym typeface="Source Sans Pro"/>
            </a:endParaRPr>
          </a:p>
          <a:p>
            <a:pPr marL="171450" indent="-171450" algn="l">
              <a:lnSpc>
                <a:spcPct val="150000"/>
              </a:lnSpc>
              <a:buSzPct val="100000"/>
              <a:buFont typeface="Arial" panose="020B0604020202020204" pitchFamily="34" charset="0"/>
              <a:buChar char="•"/>
            </a:pPr>
            <a:r>
              <a:rPr lang="it-IT" sz="1400" dirty="0">
                <a:solidFill>
                  <a:schemeClr val="tx1"/>
                </a:solidFill>
                <a:latin typeface="+mn-lt"/>
                <a:ea typeface="Source Sans Pro"/>
                <a:cs typeface="Source Sans Pro"/>
                <a:sym typeface="Source Sans Pro"/>
              </a:rPr>
              <a:t>CLARIN National Consortia: CLARIN-IT and the H2IOSC project</a:t>
            </a:r>
          </a:p>
          <a:p>
            <a:pPr marL="171450" indent="-171450" algn="l">
              <a:lnSpc>
                <a:spcPct val="150000"/>
              </a:lnSpc>
              <a:buSzPct val="100000"/>
              <a:buFont typeface="Arial" panose="020B0604020202020204" pitchFamily="34" charset="0"/>
              <a:buChar char="•"/>
            </a:pPr>
            <a:r>
              <a:rPr lang="it-IT" sz="1400" dirty="0">
                <a:solidFill>
                  <a:schemeClr val="tx1"/>
                </a:solidFill>
                <a:latin typeface="+mn-lt"/>
                <a:ea typeface="Source Sans Pro"/>
                <a:cs typeface="Source Sans Pro"/>
                <a:sym typeface="Source Sans Pro"/>
              </a:rPr>
              <a:t>Core services and single </a:t>
            </a:r>
            <a:r>
              <a:rPr lang="it-IT" sz="1400" dirty="0" err="1">
                <a:solidFill>
                  <a:schemeClr val="tx1"/>
                </a:solidFill>
                <a:latin typeface="+mn-lt"/>
                <a:ea typeface="Source Sans Pro"/>
                <a:cs typeface="Source Sans Pro"/>
                <a:sym typeface="Source Sans Pro"/>
              </a:rPr>
              <a:t>sign</a:t>
            </a:r>
            <a:r>
              <a:rPr lang="it-IT" sz="1400" dirty="0">
                <a:solidFill>
                  <a:schemeClr val="tx1"/>
                </a:solidFill>
                <a:latin typeface="+mn-lt"/>
                <a:ea typeface="Source Sans Pro"/>
                <a:cs typeface="Source Sans Pro"/>
                <a:sym typeface="Source Sans Pro"/>
              </a:rPr>
              <a:t>-on</a:t>
            </a:r>
          </a:p>
          <a:p>
            <a:pPr marL="171450" indent="-171450" algn="l">
              <a:lnSpc>
                <a:spcPct val="150000"/>
              </a:lnSpc>
              <a:buSzPct val="100000"/>
              <a:buFont typeface="Arial" panose="020B0604020202020204" pitchFamily="34" charset="0"/>
              <a:buChar char="•"/>
            </a:pPr>
            <a:r>
              <a:rPr lang="it-IT" sz="1400" dirty="0">
                <a:solidFill>
                  <a:schemeClr val="tx1"/>
                </a:solidFill>
                <a:latin typeface="+mn-lt"/>
                <a:ea typeface="Source Sans Pro"/>
                <a:cs typeface="Source Sans Pro"/>
                <a:sym typeface="Source Sans Pro"/>
              </a:rPr>
              <a:t>Knowledge Centres</a:t>
            </a:r>
          </a:p>
          <a:p>
            <a:pPr marL="171450" indent="-171450" algn="l">
              <a:lnSpc>
                <a:spcPct val="150000"/>
              </a:lnSpc>
              <a:buSzPct val="100000"/>
              <a:buFont typeface="Arial" panose="020B0604020202020204" pitchFamily="34" charset="0"/>
              <a:buChar char="•"/>
            </a:pPr>
            <a:endParaRPr lang="it-IT" sz="1400" dirty="0">
              <a:solidFill>
                <a:schemeClr val="tx1"/>
              </a:solidFill>
              <a:latin typeface="+mn-lt"/>
              <a:ea typeface="Source Sans Pro"/>
              <a:cs typeface="Source Sans Pro"/>
              <a:sym typeface="Source Sans Pro"/>
            </a:endParaRPr>
          </a:p>
          <a:p>
            <a:pPr marL="171450" indent="-171450" algn="l">
              <a:lnSpc>
                <a:spcPct val="150000"/>
              </a:lnSpc>
              <a:buSzPct val="100000"/>
              <a:buFont typeface="Arial" panose="020B0604020202020204" pitchFamily="34" charset="0"/>
              <a:buChar char="•"/>
            </a:pPr>
            <a:endParaRPr lang="it-IT" sz="1400" dirty="0">
              <a:solidFill>
                <a:schemeClr val="tx1"/>
              </a:solidFill>
              <a:latin typeface="+mn-lt"/>
              <a:ea typeface="Source Sans Pro"/>
              <a:cs typeface="Source Sans Pro"/>
              <a:sym typeface="Source Sans Pro"/>
            </a:endParaRPr>
          </a:p>
        </p:txBody>
      </p:sp>
      <p:grpSp>
        <p:nvGrpSpPr>
          <p:cNvPr id="9" name="Gruppo 8">
            <a:extLst>
              <a:ext uri="{FF2B5EF4-FFF2-40B4-BE49-F238E27FC236}">
                <a16:creationId xmlns:a16="http://schemas.microsoft.com/office/drawing/2014/main" id="{E5A28A52-4A12-6376-EDC6-A42C4EB15B66}"/>
              </a:ext>
            </a:extLst>
          </p:cNvPr>
          <p:cNvGrpSpPr/>
          <p:nvPr/>
        </p:nvGrpSpPr>
        <p:grpSpPr>
          <a:xfrm>
            <a:off x="3441548" y="4295545"/>
            <a:ext cx="2260902" cy="738319"/>
            <a:chOff x="1309082" y="4243804"/>
            <a:chExt cx="2260902" cy="738319"/>
          </a:xfrm>
        </p:grpSpPr>
        <p:pic>
          <p:nvPicPr>
            <p:cNvPr id="10" name="Immagine 9">
              <a:extLst>
                <a:ext uri="{FF2B5EF4-FFF2-40B4-BE49-F238E27FC236}">
                  <a16:creationId xmlns:a16="http://schemas.microsoft.com/office/drawing/2014/main" id="{AB797188-50AA-EEC9-C379-761732586F96}"/>
                </a:ext>
              </a:extLst>
            </p:cNvPr>
            <p:cNvPicPr>
              <a:picLocks noChangeAspect="1"/>
            </p:cNvPicPr>
            <p:nvPr/>
          </p:nvPicPr>
          <p:blipFill rotWithShape="1">
            <a:blip r:embed="rId4"/>
            <a:srcRect l="58593" r="21831"/>
            <a:stretch/>
          </p:blipFill>
          <p:spPr>
            <a:xfrm>
              <a:off x="1309082" y="4243804"/>
              <a:ext cx="789684" cy="738319"/>
            </a:xfrm>
            <a:prstGeom prst="rect">
              <a:avLst/>
            </a:prstGeom>
          </p:spPr>
        </p:pic>
        <p:pic>
          <p:nvPicPr>
            <p:cNvPr id="11" name="Immagine 10">
              <a:extLst>
                <a:ext uri="{FF2B5EF4-FFF2-40B4-BE49-F238E27FC236}">
                  <a16:creationId xmlns:a16="http://schemas.microsoft.com/office/drawing/2014/main" id="{62E52878-49DF-1766-A1F8-B70D250F679F}"/>
                </a:ext>
              </a:extLst>
            </p:cNvPr>
            <p:cNvPicPr>
              <a:picLocks noChangeAspect="1"/>
            </p:cNvPicPr>
            <p:nvPr/>
          </p:nvPicPr>
          <p:blipFill rotWithShape="1">
            <a:blip r:embed="rId5"/>
            <a:srcRect b="27418"/>
            <a:stretch/>
          </p:blipFill>
          <p:spPr>
            <a:xfrm>
              <a:off x="2167990" y="4615551"/>
              <a:ext cx="1401994" cy="279482"/>
            </a:xfrm>
            <a:prstGeom prst="rect">
              <a:avLst/>
            </a:prstGeom>
          </p:spPr>
        </p:pic>
      </p:grpSp>
    </p:spTree>
    <p:extLst>
      <p:ext uri="{BB962C8B-B14F-4D97-AF65-F5344CB8AC3E}">
        <p14:creationId xmlns:p14="http://schemas.microsoft.com/office/powerpoint/2010/main" val="119066287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1720502" y="311674"/>
            <a:ext cx="5702993" cy="67404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GB" sz="2400" b="1" dirty="0">
                <a:solidFill>
                  <a:srgbClr val="216498"/>
                </a:solidFill>
                <a:latin typeface="+mj-lt"/>
                <a:ea typeface="Source Sans Pro"/>
                <a:cs typeface="Source Sans Pro"/>
                <a:sym typeface="Source Sans Pro"/>
              </a:rPr>
              <a:t>ILC4CLARIN</a:t>
            </a:r>
            <a:endParaRPr sz="2800" b="1" dirty="0">
              <a:solidFill>
                <a:srgbClr val="216498"/>
              </a:solidFill>
              <a:latin typeface="+mj-lt"/>
              <a:ea typeface="Source Sans Pro"/>
              <a:cs typeface="Source Sans Pro"/>
              <a:sym typeface="Source Sans Pro"/>
            </a:endParaRPr>
          </a:p>
        </p:txBody>
      </p:sp>
      <p:pic>
        <p:nvPicPr>
          <p:cNvPr id="2" name="Immagine 1">
            <a:extLst>
              <a:ext uri="{FF2B5EF4-FFF2-40B4-BE49-F238E27FC236}">
                <a16:creationId xmlns:a16="http://schemas.microsoft.com/office/drawing/2014/main" id="{20C620E2-DCF7-9980-82FA-320E29540F43}"/>
              </a:ext>
            </a:extLst>
          </p:cNvPr>
          <p:cNvPicPr>
            <a:picLocks noChangeAspect="1"/>
          </p:cNvPicPr>
          <p:nvPr/>
        </p:nvPicPr>
        <p:blipFill>
          <a:blip r:embed="rId3"/>
          <a:stretch>
            <a:fillRect/>
          </a:stretch>
        </p:blipFill>
        <p:spPr>
          <a:xfrm>
            <a:off x="9144" y="0"/>
            <a:ext cx="527538" cy="5143500"/>
          </a:xfrm>
          <a:prstGeom prst="rect">
            <a:avLst/>
          </a:prstGeom>
        </p:spPr>
      </p:pic>
      <p:cxnSp>
        <p:nvCxnSpPr>
          <p:cNvPr id="12" name="Connettore 1 11">
            <a:extLst>
              <a:ext uri="{FF2B5EF4-FFF2-40B4-BE49-F238E27FC236}">
                <a16:creationId xmlns:a16="http://schemas.microsoft.com/office/drawing/2014/main" id="{C5E996A5-A0E1-6570-6932-E30806CB6CFD}"/>
              </a:ext>
            </a:extLst>
          </p:cNvPr>
          <p:cNvCxnSpPr/>
          <p:nvPr/>
        </p:nvCxnSpPr>
        <p:spPr>
          <a:xfrm>
            <a:off x="1511164" y="4157785"/>
            <a:ext cx="6121671" cy="0"/>
          </a:xfrm>
          <a:prstGeom prst="line">
            <a:avLst/>
          </a:prstGeom>
          <a:ln>
            <a:solidFill>
              <a:srgbClr val="216498"/>
            </a:solidFill>
          </a:ln>
        </p:spPr>
        <p:style>
          <a:lnRef idx="1">
            <a:schemeClr val="accent1"/>
          </a:lnRef>
          <a:fillRef idx="0">
            <a:schemeClr val="accent1"/>
          </a:fillRef>
          <a:effectRef idx="0">
            <a:schemeClr val="accent1"/>
          </a:effectRef>
          <a:fontRef idx="minor">
            <a:schemeClr val="tx1"/>
          </a:fontRef>
        </p:style>
      </p:cxnSp>
      <p:sp>
        <p:nvSpPr>
          <p:cNvPr id="22" name="Google Shape;54;p13">
            <a:extLst>
              <a:ext uri="{FF2B5EF4-FFF2-40B4-BE49-F238E27FC236}">
                <a16:creationId xmlns:a16="http://schemas.microsoft.com/office/drawing/2014/main" id="{BA485454-548B-D82A-7DFA-90A51BDE6DBB}"/>
              </a:ext>
            </a:extLst>
          </p:cNvPr>
          <p:cNvSpPr txBox="1">
            <a:spLocks/>
          </p:cNvSpPr>
          <p:nvPr/>
        </p:nvSpPr>
        <p:spPr>
          <a:xfrm>
            <a:off x="1193390" y="1323476"/>
            <a:ext cx="7194884" cy="268981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pPr marL="0" indent="0" algn="just">
              <a:buNone/>
            </a:pPr>
            <a:endParaRPr lang="en-GB" sz="1400" dirty="0">
              <a:ea typeface="+mn-lt"/>
              <a:cs typeface="+mn-lt"/>
            </a:endParaRPr>
          </a:p>
          <a:p>
            <a:pPr marL="0" indent="0" algn="just">
              <a:buNone/>
            </a:pPr>
            <a:r>
              <a:rPr lang="en-GB" sz="1400" dirty="0">
                <a:ea typeface="+mn-lt"/>
                <a:cs typeface="+mn-lt"/>
              </a:rPr>
              <a:t>ILC4CLARIN is CLARIN-IT B-centre hosted at </a:t>
            </a:r>
            <a:r>
              <a:rPr lang="en-GB" sz="1400" u="sng" dirty="0">
                <a:solidFill>
                  <a:srgbClr val="1768A9"/>
                </a:solidFill>
                <a:ea typeface="+mn-lt"/>
                <a:cs typeface="+mn-lt"/>
                <a:hlinkClick r:id="rId4">
                  <a:extLst>
                    <a:ext uri="{A12FA001-AC4F-418D-AE19-62706E023703}">
                      <ahyp:hlinkClr xmlns:ahyp="http://schemas.microsoft.com/office/drawing/2018/hyperlinkcolor" val="tx"/>
                    </a:ext>
                  </a:extLst>
                </a:hlinkClick>
              </a:rPr>
              <a:t>Institute for Computational Linguistics, National Research Council</a:t>
            </a:r>
            <a:r>
              <a:rPr lang="en-GB" sz="1400" dirty="0">
                <a:ea typeface="+mn-lt"/>
                <a:cs typeface="+mn-lt"/>
              </a:rPr>
              <a:t>, in Pisa. It offers depositing services for language datasets and tools for research, especially for Italian and classical languages via its repository</a:t>
            </a:r>
            <a:endParaRPr lang="it-IT" sz="1400" dirty="0">
              <a:ea typeface="+mn-lt"/>
              <a:cs typeface="+mn-lt"/>
            </a:endParaRPr>
          </a:p>
          <a:p>
            <a:pPr algn="just"/>
            <a:endParaRPr lang="it-IT" sz="1400" dirty="0">
              <a:ea typeface="+mn-lt"/>
              <a:cs typeface="+mn-lt"/>
            </a:endParaRPr>
          </a:p>
          <a:p>
            <a:pPr marL="0" indent="0" algn="just">
              <a:buNone/>
            </a:pPr>
            <a:r>
              <a:rPr lang="en-GB" sz="1400" dirty="0">
                <a:ea typeface="+mn-lt"/>
                <a:cs typeface="+mn-lt"/>
              </a:rPr>
              <a:t>The </a:t>
            </a:r>
            <a:r>
              <a:rPr lang="en-GB" sz="1400" u="sng" dirty="0">
                <a:solidFill>
                  <a:srgbClr val="1768A9"/>
                </a:solidFill>
                <a:ea typeface="+mn-lt"/>
                <a:cs typeface="+mn-lt"/>
                <a:hlinkClick r:id="rId5">
                  <a:extLst>
                    <a:ext uri="{A12FA001-AC4F-418D-AE19-62706E023703}">
                      <ahyp:hlinkClr xmlns:ahyp="http://schemas.microsoft.com/office/drawing/2018/hyperlinkcolor" val="tx"/>
                    </a:ext>
                  </a:extLst>
                </a:hlinkClick>
              </a:rPr>
              <a:t>ILC4CLARIN repository</a:t>
            </a:r>
            <a:r>
              <a:rPr lang="en-GB" sz="1400" dirty="0">
                <a:solidFill>
                  <a:srgbClr val="1768A9"/>
                </a:solidFill>
                <a:ea typeface="+mn-lt"/>
                <a:cs typeface="+mn-lt"/>
              </a:rPr>
              <a:t> </a:t>
            </a:r>
            <a:r>
              <a:rPr lang="en-GB" sz="1400" dirty="0">
                <a:ea typeface="+mn-lt"/>
                <a:cs typeface="+mn-lt"/>
              </a:rPr>
              <a:t>is a disciplinary repository certified by </a:t>
            </a:r>
            <a:r>
              <a:rPr lang="en-GB" sz="1400" u="sng" dirty="0" err="1">
                <a:solidFill>
                  <a:srgbClr val="216498"/>
                </a:solidFill>
                <a:ea typeface="+mn-lt"/>
                <a:cs typeface="+mn-lt"/>
                <a:hlinkClick r:id="rId6">
                  <a:extLst>
                    <a:ext uri="{A12FA001-AC4F-418D-AE19-62706E023703}">
                      <ahyp:hlinkClr xmlns:ahyp="http://schemas.microsoft.com/office/drawing/2018/hyperlinkcolor" val="tx"/>
                    </a:ext>
                  </a:extLst>
                </a:hlinkClick>
              </a:rPr>
              <a:t>CoreTrust</a:t>
            </a:r>
            <a:r>
              <a:rPr lang="en-GB" sz="1400" u="sng" dirty="0">
                <a:solidFill>
                  <a:srgbClr val="216498"/>
                </a:solidFill>
                <a:ea typeface="+mn-lt"/>
                <a:cs typeface="+mn-lt"/>
                <a:hlinkClick r:id="rId6">
                  <a:extLst>
                    <a:ext uri="{A12FA001-AC4F-418D-AE19-62706E023703}">
                      <ahyp:hlinkClr xmlns:ahyp="http://schemas.microsoft.com/office/drawing/2018/hyperlinkcolor" val="tx"/>
                    </a:ext>
                  </a:extLst>
                </a:hlinkClick>
              </a:rPr>
              <a:t> Seal</a:t>
            </a:r>
            <a:r>
              <a:rPr lang="en-GB" sz="1400" dirty="0">
                <a:solidFill>
                  <a:srgbClr val="216498"/>
                </a:solidFill>
                <a:ea typeface="+mn-lt"/>
                <a:cs typeface="+mn-lt"/>
              </a:rPr>
              <a:t> </a:t>
            </a:r>
            <a:r>
              <a:rPr lang="en-GB" sz="1400" dirty="0">
                <a:ea typeface="+mn-lt"/>
                <a:cs typeface="+mn-lt"/>
              </a:rPr>
              <a:t>and it offers advanced services to explore the language resources and their metadata (e.g. VLO, Switchboard </a:t>
            </a:r>
            <a:r>
              <a:rPr lang="en-GB" sz="1400" dirty="0" err="1">
                <a:ea typeface="+mn-lt"/>
                <a:cs typeface="+mn-lt"/>
              </a:rPr>
              <a:t>ecc</a:t>
            </a:r>
            <a:r>
              <a:rPr lang="en-GB" sz="1400" dirty="0">
                <a:ea typeface="+mn-lt"/>
                <a:cs typeface="+mn-lt"/>
              </a:rPr>
              <a:t>.)</a:t>
            </a:r>
            <a:endParaRPr lang="it-IT" sz="1400" dirty="0">
              <a:ea typeface="+mn-lt"/>
              <a:cs typeface="+mn-lt"/>
            </a:endParaRPr>
          </a:p>
        </p:txBody>
      </p:sp>
      <p:grpSp>
        <p:nvGrpSpPr>
          <p:cNvPr id="9" name="Gruppo 8">
            <a:extLst>
              <a:ext uri="{FF2B5EF4-FFF2-40B4-BE49-F238E27FC236}">
                <a16:creationId xmlns:a16="http://schemas.microsoft.com/office/drawing/2014/main" id="{E5A28A52-4A12-6376-EDC6-A42C4EB15B66}"/>
              </a:ext>
            </a:extLst>
          </p:cNvPr>
          <p:cNvGrpSpPr/>
          <p:nvPr/>
        </p:nvGrpSpPr>
        <p:grpSpPr>
          <a:xfrm>
            <a:off x="3441548" y="4295545"/>
            <a:ext cx="2260902" cy="738319"/>
            <a:chOff x="1309082" y="4243804"/>
            <a:chExt cx="2260902" cy="738319"/>
          </a:xfrm>
        </p:grpSpPr>
        <p:pic>
          <p:nvPicPr>
            <p:cNvPr id="10" name="Immagine 9">
              <a:extLst>
                <a:ext uri="{FF2B5EF4-FFF2-40B4-BE49-F238E27FC236}">
                  <a16:creationId xmlns:a16="http://schemas.microsoft.com/office/drawing/2014/main" id="{AB797188-50AA-EEC9-C379-761732586F96}"/>
                </a:ext>
              </a:extLst>
            </p:cNvPr>
            <p:cNvPicPr>
              <a:picLocks noChangeAspect="1"/>
            </p:cNvPicPr>
            <p:nvPr/>
          </p:nvPicPr>
          <p:blipFill rotWithShape="1">
            <a:blip r:embed="rId7"/>
            <a:srcRect l="58593" r="21831"/>
            <a:stretch/>
          </p:blipFill>
          <p:spPr>
            <a:xfrm>
              <a:off x="1309082" y="4243804"/>
              <a:ext cx="789684" cy="738319"/>
            </a:xfrm>
            <a:prstGeom prst="rect">
              <a:avLst/>
            </a:prstGeom>
          </p:spPr>
        </p:pic>
        <p:pic>
          <p:nvPicPr>
            <p:cNvPr id="11" name="Immagine 10">
              <a:extLst>
                <a:ext uri="{FF2B5EF4-FFF2-40B4-BE49-F238E27FC236}">
                  <a16:creationId xmlns:a16="http://schemas.microsoft.com/office/drawing/2014/main" id="{62E52878-49DF-1766-A1F8-B70D250F679F}"/>
                </a:ext>
              </a:extLst>
            </p:cNvPr>
            <p:cNvPicPr>
              <a:picLocks noChangeAspect="1"/>
            </p:cNvPicPr>
            <p:nvPr/>
          </p:nvPicPr>
          <p:blipFill rotWithShape="1">
            <a:blip r:embed="rId8"/>
            <a:srcRect b="27418"/>
            <a:stretch/>
          </p:blipFill>
          <p:spPr>
            <a:xfrm>
              <a:off x="2167990" y="4615551"/>
              <a:ext cx="1401994" cy="279482"/>
            </a:xfrm>
            <a:prstGeom prst="rect">
              <a:avLst/>
            </a:prstGeom>
          </p:spPr>
        </p:pic>
      </p:grpSp>
    </p:spTree>
    <p:extLst>
      <p:ext uri="{BB962C8B-B14F-4D97-AF65-F5344CB8AC3E}">
        <p14:creationId xmlns:p14="http://schemas.microsoft.com/office/powerpoint/2010/main" val="34283157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1193390" y="311674"/>
            <a:ext cx="7194884" cy="674040"/>
          </a:xfrm>
          <a:prstGeom prst="rect">
            <a:avLst/>
          </a:prstGeom>
        </p:spPr>
        <p:txBody>
          <a:bodyPr spcFirstLastPara="1" wrap="square" lIns="91425" tIns="91425" rIns="91425" bIns="91425" anchor="t" anchorCtr="0">
            <a:noAutofit/>
          </a:bodyPr>
          <a:lstStyle/>
          <a:p>
            <a:pPr algn="ctr">
              <a:lnSpc>
                <a:spcPct val="114999"/>
              </a:lnSpc>
            </a:pPr>
            <a:r>
              <a:rPr lang="en-GB" sz="2400" b="1" dirty="0">
                <a:solidFill>
                  <a:srgbClr val="216498"/>
                </a:solidFill>
                <a:latin typeface="+mj-lt"/>
                <a:ea typeface="Source Sans Pro"/>
                <a:sym typeface="Source Sans Pro"/>
              </a:rPr>
              <a:t>ILC4CLARIN Repository</a:t>
            </a:r>
            <a:endParaRPr lang="it-IT" dirty="0"/>
          </a:p>
        </p:txBody>
      </p:sp>
      <p:pic>
        <p:nvPicPr>
          <p:cNvPr id="2" name="Immagine 1">
            <a:extLst>
              <a:ext uri="{FF2B5EF4-FFF2-40B4-BE49-F238E27FC236}">
                <a16:creationId xmlns:a16="http://schemas.microsoft.com/office/drawing/2014/main" id="{20C620E2-DCF7-9980-82FA-320E29540F43}"/>
              </a:ext>
            </a:extLst>
          </p:cNvPr>
          <p:cNvPicPr>
            <a:picLocks noChangeAspect="1"/>
          </p:cNvPicPr>
          <p:nvPr/>
        </p:nvPicPr>
        <p:blipFill>
          <a:blip r:embed="rId3"/>
          <a:stretch>
            <a:fillRect/>
          </a:stretch>
        </p:blipFill>
        <p:spPr>
          <a:xfrm>
            <a:off x="9144" y="0"/>
            <a:ext cx="527538" cy="5143500"/>
          </a:xfrm>
          <a:prstGeom prst="rect">
            <a:avLst/>
          </a:prstGeom>
        </p:spPr>
      </p:pic>
      <p:grpSp>
        <p:nvGrpSpPr>
          <p:cNvPr id="4" name="Gruppo 3">
            <a:extLst>
              <a:ext uri="{FF2B5EF4-FFF2-40B4-BE49-F238E27FC236}">
                <a16:creationId xmlns:a16="http://schemas.microsoft.com/office/drawing/2014/main" id="{DBC3EE57-557E-E2D3-0470-E6CDCB7F0A5A}"/>
              </a:ext>
            </a:extLst>
          </p:cNvPr>
          <p:cNvGrpSpPr/>
          <p:nvPr/>
        </p:nvGrpSpPr>
        <p:grpSpPr>
          <a:xfrm>
            <a:off x="7078018" y="4225212"/>
            <a:ext cx="1538924" cy="503197"/>
            <a:chOff x="1309082" y="4243804"/>
            <a:chExt cx="2260902" cy="738319"/>
          </a:xfrm>
        </p:grpSpPr>
        <p:pic>
          <p:nvPicPr>
            <p:cNvPr id="5" name="Immagine 4">
              <a:extLst>
                <a:ext uri="{FF2B5EF4-FFF2-40B4-BE49-F238E27FC236}">
                  <a16:creationId xmlns:a16="http://schemas.microsoft.com/office/drawing/2014/main" id="{9198A3CE-DF8A-122A-6458-94ED4240FEF0}"/>
                </a:ext>
              </a:extLst>
            </p:cNvPr>
            <p:cNvPicPr>
              <a:picLocks noChangeAspect="1"/>
            </p:cNvPicPr>
            <p:nvPr/>
          </p:nvPicPr>
          <p:blipFill rotWithShape="1">
            <a:blip r:embed="rId4"/>
            <a:srcRect l="58593" r="21831"/>
            <a:stretch/>
          </p:blipFill>
          <p:spPr>
            <a:xfrm>
              <a:off x="1309082" y="4243804"/>
              <a:ext cx="789684" cy="738319"/>
            </a:xfrm>
            <a:prstGeom prst="rect">
              <a:avLst/>
            </a:prstGeom>
          </p:spPr>
        </p:pic>
        <p:pic>
          <p:nvPicPr>
            <p:cNvPr id="6" name="Immagine 5">
              <a:extLst>
                <a:ext uri="{FF2B5EF4-FFF2-40B4-BE49-F238E27FC236}">
                  <a16:creationId xmlns:a16="http://schemas.microsoft.com/office/drawing/2014/main" id="{414B8234-F45F-812A-1CFF-7656F643B3CC}"/>
                </a:ext>
              </a:extLst>
            </p:cNvPr>
            <p:cNvPicPr>
              <a:picLocks noChangeAspect="1"/>
            </p:cNvPicPr>
            <p:nvPr/>
          </p:nvPicPr>
          <p:blipFill rotWithShape="1">
            <a:blip r:embed="rId5"/>
            <a:srcRect b="27418"/>
            <a:stretch/>
          </p:blipFill>
          <p:spPr>
            <a:xfrm>
              <a:off x="2167990" y="4615551"/>
              <a:ext cx="1401994" cy="279482"/>
            </a:xfrm>
            <a:prstGeom prst="rect">
              <a:avLst/>
            </a:prstGeom>
          </p:spPr>
        </p:pic>
      </p:grpSp>
      <p:pic>
        <p:nvPicPr>
          <p:cNvPr id="7" name="Segnaposto contenuto 3" descr="Immagine che contiene testo, schermata, cerchio, design&#10;&#10;Descrizione generata automaticamente">
            <a:extLst>
              <a:ext uri="{FF2B5EF4-FFF2-40B4-BE49-F238E27FC236}">
                <a16:creationId xmlns:a16="http://schemas.microsoft.com/office/drawing/2014/main" id="{BF63E86F-E45A-CDB1-D75C-1C63E7DA19E8}"/>
              </a:ext>
            </a:extLst>
          </p:cNvPr>
          <p:cNvPicPr>
            <a:picLocks noChangeAspect="1"/>
          </p:cNvPicPr>
          <p:nvPr/>
        </p:nvPicPr>
        <p:blipFill>
          <a:blip r:embed="rId6"/>
          <a:stretch>
            <a:fillRect/>
          </a:stretch>
        </p:blipFill>
        <p:spPr>
          <a:xfrm>
            <a:off x="1833162" y="1106365"/>
            <a:ext cx="5908992" cy="2987734"/>
          </a:xfrm>
          <a:prstGeom prst="rect">
            <a:avLst/>
          </a:prstGeom>
        </p:spPr>
      </p:pic>
    </p:spTree>
    <p:extLst>
      <p:ext uri="{BB962C8B-B14F-4D97-AF65-F5344CB8AC3E}">
        <p14:creationId xmlns:p14="http://schemas.microsoft.com/office/powerpoint/2010/main" val="240433265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1193390" y="311674"/>
            <a:ext cx="7194884" cy="674040"/>
          </a:xfrm>
          <a:prstGeom prst="rect">
            <a:avLst/>
          </a:prstGeom>
        </p:spPr>
        <p:txBody>
          <a:bodyPr spcFirstLastPara="1" wrap="square" lIns="91425" tIns="91425" rIns="91425" bIns="91425" anchor="t" anchorCtr="0">
            <a:noAutofit/>
          </a:bodyPr>
          <a:lstStyle/>
          <a:p>
            <a:pPr algn="ctr"/>
            <a:r>
              <a:rPr lang="en-GB" sz="2400" b="1" dirty="0">
                <a:solidFill>
                  <a:srgbClr val="216498"/>
                </a:solidFill>
                <a:latin typeface="+mj-lt"/>
                <a:ea typeface="Source Sans Pro"/>
                <a:sym typeface="Source Sans Pro"/>
              </a:rPr>
              <a:t>Example of a Corpus in ILC4CLARIN</a:t>
            </a:r>
            <a:endParaRPr lang="en-GB" sz="2400" dirty="0">
              <a:latin typeface="+mj-lt"/>
              <a:ea typeface="Source Sans Pro"/>
              <a:sym typeface="Source Sans Pro"/>
            </a:endParaRPr>
          </a:p>
          <a:p>
            <a:pPr algn="ctr">
              <a:lnSpc>
                <a:spcPct val="114999"/>
              </a:lnSpc>
            </a:pPr>
            <a:endParaRPr lang="en-GB" sz="2400" b="1" dirty="0">
              <a:solidFill>
                <a:srgbClr val="216498"/>
              </a:solidFill>
              <a:ea typeface="Source Sans Pro"/>
            </a:endParaRPr>
          </a:p>
        </p:txBody>
      </p:sp>
      <p:pic>
        <p:nvPicPr>
          <p:cNvPr id="2" name="Immagine 1">
            <a:extLst>
              <a:ext uri="{FF2B5EF4-FFF2-40B4-BE49-F238E27FC236}">
                <a16:creationId xmlns:a16="http://schemas.microsoft.com/office/drawing/2014/main" id="{20C620E2-DCF7-9980-82FA-320E29540F43}"/>
              </a:ext>
            </a:extLst>
          </p:cNvPr>
          <p:cNvPicPr>
            <a:picLocks noChangeAspect="1"/>
          </p:cNvPicPr>
          <p:nvPr/>
        </p:nvPicPr>
        <p:blipFill>
          <a:blip r:embed="rId3"/>
          <a:stretch>
            <a:fillRect/>
          </a:stretch>
        </p:blipFill>
        <p:spPr>
          <a:xfrm>
            <a:off x="9144" y="0"/>
            <a:ext cx="527538" cy="5143500"/>
          </a:xfrm>
          <a:prstGeom prst="rect">
            <a:avLst/>
          </a:prstGeom>
        </p:spPr>
      </p:pic>
      <p:grpSp>
        <p:nvGrpSpPr>
          <p:cNvPr id="4" name="Gruppo 3">
            <a:extLst>
              <a:ext uri="{FF2B5EF4-FFF2-40B4-BE49-F238E27FC236}">
                <a16:creationId xmlns:a16="http://schemas.microsoft.com/office/drawing/2014/main" id="{DBC3EE57-557E-E2D3-0470-E6CDCB7F0A5A}"/>
              </a:ext>
            </a:extLst>
          </p:cNvPr>
          <p:cNvGrpSpPr/>
          <p:nvPr/>
        </p:nvGrpSpPr>
        <p:grpSpPr>
          <a:xfrm>
            <a:off x="7078018" y="4225212"/>
            <a:ext cx="1538924" cy="503197"/>
            <a:chOff x="1309082" y="4243804"/>
            <a:chExt cx="2260902" cy="738319"/>
          </a:xfrm>
        </p:grpSpPr>
        <p:pic>
          <p:nvPicPr>
            <p:cNvPr id="5" name="Immagine 4">
              <a:extLst>
                <a:ext uri="{FF2B5EF4-FFF2-40B4-BE49-F238E27FC236}">
                  <a16:creationId xmlns:a16="http://schemas.microsoft.com/office/drawing/2014/main" id="{9198A3CE-DF8A-122A-6458-94ED4240FEF0}"/>
                </a:ext>
              </a:extLst>
            </p:cNvPr>
            <p:cNvPicPr>
              <a:picLocks noChangeAspect="1"/>
            </p:cNvPicPr>
            <p:nvPr/>
          </p:nvPicPr>
          <p:blipFill rotWithShape="1">
            <a:blip r:embed="rId4"/>
            <a:srcRect l="58593" r="21831"/>
            <a:stretch/>
          </p:blipFill>
          <p:spPr>
            <a:xfrm>
              <a:off x="1309082" y="4243804"/>
              <a:ext cx="789684" cy="738319"/>
            </a:xfrm>
            <a:prstGeom prst="rect">
              <a:avLst/>
            </a:prstGeom>
          </p:spPr>
        </p:pic>
        <p:pic>
          <p:nvPicPr>
            <p:cNvPr id="6" name="Immagine 5">
              <a:extLst>
                <a:ext uri="{FF2B5EF4-FFF2-40B4-BE49-F238E27FC236}">
                  <a16:creationId xmlns:a16="http://schemas.microsoft.com/office/drawing/2014/main" id="{414B8234-F45F-812A-1CFF-7656F643B3CC}"/>
                </a:ext>
              </a:extLst>
            </p:cNvPr>
            <p:cNvPicPr>
              <a:picLocks noChangeAspect="1"/>
            </p:cNvPicPr>
            <p:nvPr/>
          </p:nvPicPr>
          <p:blipFill rotWithShape="1">
            <a:blip r:embed="rId5"/>
            <a:srcRect b="27418"/>
            <a:stretch/>
          </p:blipFill>
          <p:spPr>
            <a:xfrm>
              <a:off x="2167990" y="4615551"/>
              <a:ext cx="1401994" cy="279482"/>
            </a:xfrm>
            <a:prstGeom prst="rect">
              <a:avLst/>
            </a:prstGeom>
          </p:spPr>
        </p:pic>
      </p:grpSp>
      <p:pic>
        <p:nvPicPr>
          <p:cNvPr id="8" name="Segnaposto contenuto 3" descr="Immagine che contiene testo, elettronica, schermata, software&#10;&#10;Descrizione generata automaticamente">
            <a:extLst>
              <a:ext uri="{FF2B5EF4-FFF2-40B4-BE49-F238E27FC236}">
                <a16:creationId xmlns:a16="http://schemas.microsoft.com/office/drawing/2014/main" id="{EFB905F8-C8EE-FBA5-3CCF-F65817F43559}"/>
              </a:ext>
            </a:extLst>
          </p:cNvPr>
          <p:cNvPicPr>
            <a:picLocks noChangeAspect="1"/>
          </p:cNvPicPr>
          <p:nvPr/>
        </p:nvPicPr>
        <p:blipFill>
          <a:blip r:embed="rId6"/>
          <a:stretch>
            <a:fillRect/>
          </a:stretch>
        </p:blipFill>
        <p:spPr>
          <a:xfrm>
            <a:off x="1254086" y="985714"/>
            <a:ext cx="3020564" cy="3752882"/>
          </a:xfrm>
          <a:prstGeom prst="rect">
            <a:avLst/>
          </a:prstGeom>
        </p:spPr>
      </p:pic>
      <p:sp>
        <p:nvSpPr>
          <p:cNvPr id="9" name="CasellaDiTesto 8">
            <a:extLst>
              <a:ext uri="{FF2B5EF4-FFF2-40B4-BE49-F238E27FC236}">
                <a16:creationId xmlns:a16="http://schemas.microsoft.com/office/drawing/2014/main" id="{FBF6B957-7C6B-8F53-8252-543594CF09E3}"/>
              </a:ext>
            </a:extLst>
          </p:cNvPr>
          <p:cNvSpPr txBox="1"/>
          <p:nvPr/>
        </p:nvSpPr>
        <p:spPr>
          <a:xfrm>
            <a:off x="4893334" y="1200150"/>
            <a:ext cx="3562709" cy="26377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lnSpc>
                <a:spcPct val="150000"/>
              </a:lnSpc>
              <a:buAutoNum type="arabicPeriod"/>
            </a:pPr>
            <a:r>
              <a:rPr lang="it-IT" dirty="0" err="1"/>
              <a:t>Citation</a:t>
            </a:r>
            <a:r>
              <a:rPr lang="it-IT" dirty="0"/>
              <a:t> information via handle​</a:t>
            </a:r>
          </a:p>
          <a:p>
            <a:pPr marL="342900" indent="-342900">
              <a:lnSpc>
                <a:spcPct val="150000"/>
              </a:lnSpc>
              <a:buAutoNum type="arabicPeriod"/>
            </a:pPr>
            <a:r>
              <a:rPr lang="it-IT" dirty="0"/>
              <a:t>Metadata fields </a:t>
            </a:r>
            <a:r>
              <a:rPr lang="it-IT" dirty="0" err="1"/>
              <a:t>describing</a:t>
            </a:r>
            <a:r>
              <a:rPr lang="it-IT" dirty="0"/>
              <a:t> the corpus​</a:t>
            </a:r>
          </a:p>
          <a:p>
            <a:pPr marL="342900" indent="-342900">
              <a:lnSpc>
                <a:spcPct val="150000"/>
              </a:lnSpc>
              <a:buAutoNum type="arabicPeriod"/>
            </a:pPr>
            <a:r>
              <a:rPr lang="it-IT" dirty="0"/>
              <a:t>The corpus </a:t>
            </a:r>
            <a:r>
              <a:rPr lang="it-IT" dirty="0" err="1"/>
              <a:t>is</a:t>
            </a:r>
            <a:r>
              <a:rPr lang="it-IT" dirty="0"/>
              <a:t> </a:t>
            </a:r>
            <a:r>
              <a:rPr lang="it-IT" dirty="0" err="1"/>
              <a:t>referenced</a:t>
            </a:r>
            <a:r>
              <a:rPr lang="it-IT" dirty="0"/>
              <a:t> in a journal​</a:t>
            </a:r>
          </a:p>
          <a:p>
            <a:pPr marL="342900" indent="-342900">
              <a:lnSpc>
                <a:spcPct val="150000"/>
              </a:lnSpc>
              <a:buAutoNum type="arabicPeriod"/>
            </a:pPr>
            <a:r>
              <a:rPr lang="it-IT" dirty="0"/>
              <a:t>The corpus </a:t>
            </a:r>
            <a:r>
              <a:rPr lang="it-IT" dirty="0" err="1"/>
              <a:t>is</a:t>
            </a:r>
            <a:r>
              <a:rPr lang="it-IT" dirty="0"/>
              <a:t> </a:t>
            </a:r>
            <a:r>
              <a:rPr lang="it-IT" dirty="0" err="1"/>
              <a:t>described</a:t>
            </a:r>
            <a:r>
              <a:rPr lang="it-IT" dirty="0"/>
              <a:t>, e.g. texts </a:t>
            </a:r>
            <a:r>
              <a:rPr lang="it-IT" dirty="0" err="1"/>
              <a:t>available</a:t>
            </a:r>
            <a:r>
              <a:rPr lang="it-IT" dirty="0"/>
              <a:t> in UTF-8 format and TEI-XML format​</a:t>
            </a:r>
          </a:p>
          <a:p>
            <a:pPr marL="342900" indent="-342900">
              <a:lnSpc>
                <a:spcPct val="150000"/>
              </a:lnSpc>
              <a:buAutoNum type="arabicPeriod"/>
            </a:pPr>
            <a:r>
              <a:rPr lang="it-IT" dirty="0"/>
              <a:t>Publisher information​</a:t>
            </a:r>
          </a:p>
          <a:p>
            <a:pPr marL="342900" indent="-342900">
              <a:lnSpc>
                <a:spcPct val="150000"/>
              </a:lnSpc>
              <a:buAutoNum type="arabicPeriod"/>
            </a:pPr>
            <a:r>
              <a:rPr lang="it-IT" dirty="0"/>
              <a:t>Download </a:t>
            </a:r>
            <a:r>
              <a:rPr lang="it-IT" dirty="0" err="1"/>
              <a:t>instructions</a:t>
            </a:r>
            <a:r>
              <a:rPr lang="it-IT" dirty="0"/>
              <a:t>​</a:t>
            </a:r>
          </a:p>
        </p:txBody>
      </p:sp>
    </p:spTree>
    <p:extLst>
      <p:ext uri="{BB962C8B-B14F-4D97-AF65-F5344CB8AC3E}">
        <p14:creationId xmlns:p14="http://schemas.microsoft.com/office/powerpoint/2010/main" val="361558187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1720502" y="311674"/>
            <a:ext cx="5702993" cy="67404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GB" sz="2400" b="1" dirty="0">
                <a:solidFill>
                  <a:srgbClr val="216498"/>
                </a:solidFill>
                <a:latin typeface="+mj-lt"/>
                <a:ea typeface="Source Sans Pro"/>
                <a:cs typeface="Source Sans Pro"/>
                <a:sym typeface="Source Sans Pro"/>
              </a:rPr>
              <a:t>Exercise 1</a:t>
            </a:r>
            <a:endParaRPr sz="2800" b="1" dirty="0">
              <a:solidFill>
                <a:srgbClr val="216498"/>
              </a:solidFill>
              <a:latin typeface="+mj-lt"/>
              <a:ea typeface="Source Sans Pro"/>
              <a:cs typeface="Source Sans Pro"/>
              <a:sym typeface="Source Sans Pro"/>
            </a:endParaRPr>
          </a:p>
        </p:txBody>
      </p:sp>
      <p:pic>
        <p:nvPicPr>
          <p:cNvPr id="2" name="Immagine 1">
            <a:extLst>
              <a:ext uri="{FF2B5EF4-FFF2-40B4-BE49-F238E27FC236}">
                <a16:creationId xmlns:a16="http://schemas.microsoft.com/office/drawing/2014/main" id="{20C620E2-DCF7-9980-82FA-320E29540F43}"/>
              </a:ext>
            </a:extLst>
          </p:cNvPr>
          <p:cNvPicPr>
            <a:picLocks noChangeAspect="1"/>
          </p:cNvPicPr>
          <p:nvPr/>
        </p:nvPicPr>
        <p:blipFill>
          <a:blip r:embed="rId3"/>
          <a:stretch>
            <a:fillRect/>
          </a:stretch>
        </p:blipFill>
        <p:spPr>
          <a:xfrm>
            <a:off x="9144" y="0"/>
            <a:ext cx="527538" cy="5143500"/>
          </a:xfrm>
          <a:prstGeom prst="rect">
            <a:avLst/>
          </a:prstGeom>
        </p:spPr>
      </p:pic>
      <p:cxnSp>
        <p:nvCxnSpPr>
          <p:cNvPr id="12" name="Connettore 1 11">
            <a:extLst>
              <a:ext uri="{FF2B5EF4-FFF2-40B4-BE49-F238E27FC236}">
                <a16:creationId xmlns:a16="http://schemas.microsoft.com/office/drawing/2014/main" id="{C5E996A5-A0E1-6570-6932-E30806CB6CFD}"/>
              </a:ext>
            </a:extLst>
          </p:cNvPr>
          <p:cNvCxnSpPr/>
          <p:nvPr/>
        </p:nvCxnSpPr>
        <p:spPr>
          <a:xfrm>
            <a:off x="1511164" y="4157785"/>
            <a:ext cx="6121671" cy="0"/>
          </a:xfrm>
          <a:prstGeom prst="line">
            <a:avLst/>
          </a:prstGeom>
          <a:ln>
            <a:solidFill>
              <a:srgbClr val="216498"/>
            </a:solidFill>
          </a:ln>
        </p:spPr>
        <p:style>
          <a:lnRef idx="1">
            <a:schemeClr val="accent1"/>
          </a:lnRef>
          <a:fillRef idx="0">
            <a:schemeClr val="accent1"/>
          </a:fillRef>
          <a:effectRef idx="0">
            <a:schemeClr val="accent1"/>
          </a:effectRef>
          <a:fontRef idx="minor">
            <a:schemeClr val="tx1"/>
          </a:fontRef>
        </p:style>
      </p:cxnSp>
      <p:sp>
        <p:nvSpPr>
          <p:cNvPr id="22" name="Google Shape;54;p13">
            <a:extLst>
              <a:ext uri="{FF2B5EF4-FFF2-40B4-BE49-F238E27FC236}">
                <a16:creationId xmlns:a16="http://schemas.microsoft.com/office/drawing/2014/main" id="{BA485454-548B-D82A-7DFA-90A51BDE6DBB}"/>
              </a:ext>
            </a:extLst>
          </p:cNvPr>
          <p:cNvSpPr txBox="1">
            <a:spLocks/>
          </p:cNvSpPr>
          <p:nvPr/>
        </p:nvSpPr>
        <p:spPr>
          <a:xfrm>
            <a:off x="1193390" y="1323476"/>
            <a:ext cx="7194884" cy="268981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pPr marL="0" lvl="0" indent="0" algn="l" rtl="0">
              <a:lnSpc>
                <a:spcPct val="150000"/>
              </a:lnSpc>
              <a:spcBef>
                <a:spcPts val="640"/>
              </a:spcBef>
              <a:spcAft>
                <a:spcPts val="0"/>
              </a:spcAft>
              <a:buNone/>
            </a:pPr>
            <a:r>
              <a:rPr lang="en-US" sz="1600" dirty="0"/>
              <a:t>Exercise 1 - Explore ILC4CLARIN</a:t>
            </a:r>
          </a:p>
          <a:p>
            <a:pPr marL="457200" lvl="0" indent="-431800" algn="l" rtl="0">
              <a:lnSpc>
                <a:spcPct val="150000"/>
              </a:lnSpc>
              <a:spcBef>
                <a:spcPts val="640"/>
              </a:spcBef>
              <a:spcAft>
                <a:spcPts val="0"/>
              </a:spcAft>
              <a:buSzPts val="3200"/>
              <a:buChar char="•"/>
            </a:pPr>
            <a:r>
              <a:rPr lang="en-US" sz="1600" dirty="0"/>
              <a:t>Find the ILC4CLARIN repository</a:t>
            </a:r>
          </a:p>
          <a:p>
            <a:pPr marL="914400" lvl="1" indent="-406400" algn="l" rtl="0">
              <a:lnSpc>
                <a:spcPct val="150000"/>
              </a:lnSpc>
              <a:spcBef>
                <a:spcPts val="0"/>
              </a:spcBef>
              <a:spcAft>
                <a:spcPts val="0"/>
              </a:spcAft>
              <a:buSzPts val="2800"/>
              <a:buChar char="–"/>
            </a:pPr>
            <a:r>
              <a:rPr lang="en-US" sz="1600" dirty="0"/>
              <a:t>Which is the most represented language in terms of records?</a:t>
            </a:r>
          </a:p>
          <a:p>
            <a:pPr marL="914400" lvl="1" indent="-406400" algn="l" rtl="0">
              <a:lnSpc>
                <a:spcPct val="150000"/>
              </a:lnSpc>
              <a:spcBef>
                <a:spcPts val="0"/>
              </a:spcBef>
              <a:spcAft>
                <a:spcPts val="0"/>
              </a:spcAft>
              <a:buSzPts val="2800"/>
              <a:buChar char="–"/>
            </a:pPr>
            <a:r>
              <a:rPr lang="en-US" sz="1600" dirty="0"/>
              <a:t>What kind of data can you find in Arabic?</a:t>
            </a:r>
          </a:p>
          <a:p>
            <a:pPr marL="914400" lvl="1" indent="-406400" algn="l" rtl="0">
              <a:lnSpc>
                <a:spcPct val="150000"/>
              </a:lnSpc>
              <a:spcBef>
                <a:spcPts val="0"/>
              </a:spcBef>
              <a:spcAft>
                <a:spcPts val="0"/>
              </a:spcAft>
              <a:buSzPts val="2800"/>
              <a:buChar char="–"/>
            </a:pPr>
            <a:r>
              <a:rPr lang="en-US" sz="1600" dirty="0"/>
              <a:t>How do you cite </a:t>
            </a:r>
            <a:r>
              <a:rPr lang="en-US" sz="1600" dirty="0" err="1"/>
              <a:t>CophiWordNet</a:t>
            </a:r>
            <a:r>
              <a:rPr lang="en-US" sz="1600" dirty="0"/>
              <a:t>?</a:t>
            </a:r>
          </a:p>
        </p:txBody>
      </p:sp>
      <p:grpSp>
        <p:nvGrpSpPr>
          <p:cNvPr id="9" name="Gruppo 8">
            <a:extLst>
              <a:ext uri="{FF2B5EF4-FFF2-40B4-BE49-F238E27FC236}">
                <a16:creationId xmlns:a16="http://schemas.microsoft.com/office/drawing/2014/main" id="{E5A28A52-4A12-6376-EDC6-A42C4EB15B66}"/>
              </a:ext>
            </a:extLst>
          </p:cNvPr>
          <p:cNvGrpSpPr/>
          <p:nvPr/>
        </p:nvGrpSpPr>
        <p:grpSpPr>
          <a:xfrm>
            <a:off x="3441548" y="4295545"/>
            <a:ext cx="2260902" cy="738319"/>
            <a:chOff x="1309082" y="4243804"/>
            <a:chExt cx="2260902" cy="738319"/>
          </a:xfrm>
        </p:grpSpPr>
        <p:pic>
          <p:nvPicPr>
            <p:cNvPr id="10" name="Immagine 9">
              <a:extLst>
                <a:ext uri="{FF2B5EF4-FFF2-40B4-BE49-F238E27FC236}">
                  <a16:creationId xmlns:a16="http://schemas.microsoft.com/office/drawing/2014/main" id="{AB797188-50AA-EEC9-C379-761732586F96}"/>
                </a:ext>
              </a:extLst>
            </p:cNvPr>
            <p:cNvPicPr>
              <a:picLocks noChangeAspect="1"/>
            </p:cNvPicPr>
            <p:nvPr/>
          </p:nvPicPr>
          <p:blipFill rotWithShape="1">
            <a:blip r:embed="rId4"/>
            <a:srcRect l="58593" r="21831"/>
            <a:stretch/>
          </p:blipFill>
          <p:spPr>
            <a:xfrm>
              <a:off x="1309082" y="4243804"/>
              <a:ext cx="789684" cy="738319"/>
            </a:xfrm>
            <a:prstGeom prst="rect">
              <a:avLst/>
            </a:prstGeom>
          </p:spPr>
        </p:pic>
        <p:pic>
          <p:nvPicPr>
            <p:cNvPr id="11" name="Immagine 10">
              <a:extLst>
                <a:ext uri="{FF2B5EF4-FFF2-40B4-BE49-F238E27FC236}">
                  <a16:creationId xmlns:a16="http://schemas.microsoft.com/office/drawing/2014/main" id="{62E52878-49DF-1766-A1F8-B70D250F679F}"/>
                </a:ext>
              </a:extLst>
            </p:cNvPr>
            <p:cNvPicPr>
              <a:picLocks noChangeAspect="1"/>
            </p:cNvPicPr>
            <p:nvPr/>
          </p:nvPicPr>
          <p:blipFill rotWithShape="1">
            <a:blip r:embed="rId5"/>
            <a:srcRect b="27418"/>
            <a:stretch/>
          </p:blipFill>
          <p:spPr>
            <a:xfrm>
              <a:off x="2167990" y="4615551"/>
              <a:ext cx="1401994" cy="279482"/>
            </a:xfrm>
            <a:prstGeom prst="rect">
              <a:avLst/>
            </a:prstGeom>
          </p:spPr>
        </p:pic>
      </p:grpSp>
    </p:spTree>
    <p:extLst>
      <p:ext uri="{BB962C8B-B14F-4D97-AF65-F5344CB8AC3E}">
        <p14:creationId xmlns:p14="http://schemas.microsoft.com/office/powerpoint/2010/main" val="198741425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1720502" y="311674"/>
            <a:ext cx="6106040" cy="67404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GB" sz="2400" b="1" dirty="0">
                <a:solidFill>
                  <a:srgbClr val="216498"/>
                </a:solidFill>
                <a:latin typeface="+mj-lt"/>
                <a:ea typeface="Source Sans Pro"/>
                <a:cs typeface="Source Sans Pro"/>
                <a:sym typeface="Source Sans Pro"/>
              </a:rPr>
              <a:t>Finding Published Language Resources</a:t>
            </a:r>
            <a:endParaRPr sz="2800" b="1" dirty="0">
              <a:solidFill>
                <a:srgbClr val="216498"/>
              </a:solidFill>
              <a:latin typeface="+mj-lt"/>
              <a:ea typeface="Source Sans Pro"/>
              <a:cs typeface="Source Sans Pro"/>
              <a:sym typeface="Source Sans Pro"/>
            </a:endParaRPr>
          </a:p>
        </p:txBody>
      </p:sp>
      <p:pic>
        <p:nvPicPr>
          <p:cNvPr id="2" name="Immagine 1">
            <a:extLst>
              <a:ext uri="{FF2B5EF4-FFF2-40B4-BE49-F238E27FC236}">
                <a16:creationId xmlns:a16="http://schemas.microsoft.com/office/drawing/2014/main" id="{20C620E2-DCF7-9980-82FA-320E29540F43}"/>
              </a:ext>
            </a:extLst>
          </p:cNvPr>
          <p:cNvPicPr>
            <a:picLocks noChangeAspect="1"/>
          </p:cNvPicPr>
          <p:nvPr/>
        </p:nvPicPr>
        <p:blipFill>
          <a:blip r:embed="rId3"/>
          <a:stretch>
            <a:fillRect/>
          </a:stretch>
        </p:blipFill>
        <p:spPr>
          <a:xfrm>
            <a:off x="9144" y="0"/>
            <a:ext cx="527538" cy="5143500"/>
          </a:xfrm>
          <a:prstGeom prst="rect">
            <a:avLst/>
          </a:prstGeom>
        </p:spPr>
      </p:pic>
      <p:cxnSp>
        <p:nvCxnSpPr>
          <p:cNvPr id="12" name="Connettore 1 11">
            <a:extLst>
              <a:ext uri="{FF2B5EF4-FFF2-40B4-BE49-F238E27FC236}">
                <a16:creationId xmlns:a16="http://schemas.microsoft.com/office/drawing/2014/main" id="{C5E996A5-A0E1-6570-6932-E30806CB6CFD}"/>
              </a:ext>
            </a:extLst>
          </p:cNvPr>
          <p:cNvCxnSpPr/>
          <p:nvPr/>
        </p:nvCxnSpPr>
        <p:spPr>
          <a:xfrm>
            <a:off x="1511164" y="4157785"/>
            <a:ext cx="6121671" cy="0"/>
          </a:xfrm>
          <a:prstGeom prst="line">
            <a:avLst/>
          </a:prstGeom>
          <a:ln>
            <a:solidFill>
              <a:srgbClr val="216498"/>
            </a:solidFill>
          </a:ln>
        </p:spPr>
        <p:style>
          <a:lnRef idx="1">
            <a:schemeClr val="accent1"/>
          </a:lnRef>
          <a:fillRef idx="0">
            <a:schemeClr val="accent1"/>
          </a:fillRef>
          <a:effectRef idx="0">
            <a:schemeClr val="accent1"/>
          </a:effectRef>
          <a:fontRef idx="minor">
            <a:schemeClr val="tx1"/>
          </a:fontRef>
        </p:style>
      </p:cxnSp>
      <p:sp>
        <p:nvSpPr>
          <p:cNvPr id="22" name="Google Shape;54;p13">
            <a:extLst>
              <a:ext uri="{FF2B5EF4-FFF2-40B4-BE49-F238E27FC236}">
                <a16:creationId xmlns:a16="http://schemas.microsoft.com/office/drawing/2014/main" id="{BA485454-548B-D82A-7DFA-90A51BDE6DBB}"/>
              </a:ext>
            </a:extLst>
          </p:cNvPr>
          <p:cNvSpPr txBox="1">
            <a:spLocks/>
          </p:cNvSpPr>
          <p:nvPr/>
        </p:nvSpPr>
        <p:spPr>
          <a:xfrm>
            <a:off x="1193390" y="1323476"/>
            <a:ext cx="7194884" cy="268981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pPr algn="l">
              <a:lnSpc>
                <a:spcPct val="150000"/>
              </a:lnSpc>
            </a:pPr>
            <a:r>
              <a:rPr lang="en-US" sz="1400" b="1" dirty="0">
                <a:solidFill>
                  <a:srgbClr val="0B2134"/>
                </a:solidFill>
                <a:latin typeface="+mn-lt"/>
                <a:ea typeface="Source Sans Pro"/>
                <a:cs typeface="Source Sans Pro"/>
                <a:sym typeface="Source Sans Pro"/>
                <a:hlinkClick r:id="rId4"/>
              </a:rPr>
              <a:t>The Virtual Language Observatory</a:t>
            </a:r>
            <a:endParaRPr lang="en-US" sz="1400" dirty="0">
              <a:solidFill>
                <a:srgbClr val="0B2134"/>
              </a:solidFill>
              <a:latin typeface="+mn-lt"/>
              <a:ea typeface="Source Sans Pro"/>
              <a:cs typeface="Source Sans Pro"/>
              <a:sym typeface="Source Sans Pro"/>
            </a:endParaRPr>
          </a:p>
          <a:p>
            <a:pPr marL="285750" indent="-285750" algn="l">
              <a:lnSpc>
                <a:spcPct val="150000"/>
              </a:lnSpc>
              <a:buSzPct val="100000"/>
              <a:buFont typeface="Arial" panose="020B0604020202020204" pitchFamily="34" charset="0"/>
              <a:buChar char="•"/>
            </a:pPr>
            <a:r>
              <a:rPr lang="en-US" sz="1400" dirty="0">
                <a:solidFill>
                  <a:srgbClr val="0B2134"/>
                </a:solidFill>
                <a:latin typeface="+mn-lt"/>
                <a:ea typeface="Source Sans Pro"/>
                <a:cs typeface="Source Sans Pro"/>
                <a:sym typeface="Source Sans Pro"/>
              </a:rPr>
              <a:t>A catalogue that harvests metadata about language resources available in distributed repositories</a:t>
            </a:r>
          </a:p>
          <a:p>
            <a:pPr marL="285750" indent="-285750" algn="l">
              <a:lnSpc>
                <a:spcPct val="150000"/>
              </a:lnSpc>
              <a:buSzPct val="100000"/>
              <a:buFont typeface="Arial" panose="020B0604020202020204" pitchFamily="34" charset="0"/>
              <a:buChar char="•"/>
            </a:pPr>
            <a:r>
              <a:rPr lang="en-US" sz="1400" dirty="0">
                <a:solidFill>
                  <a:srgbClr val="0B2134"/>
                </a:solidFill>
                <a:latin typeface="+mn-lt"/>
                <a:ea typeface="Source Sans Pro"/>
                <a:cs typeface="Source Sans Pro"/>
                <a:sym typeface="Source Sans Pro"/>
              </a:rPr>
              <a:t>It does not contain language resources; it just helps you locate it via persistent identifiers</a:t>
            </a:r>
          </a:p>
          <a:p>
            <a:pPr marL="285750" indent="-285750" algn="l">
              <a:lnSpc>
                <a:spcPct val="150000"/>
              </a:lnSpc>
              <a:buSzPct val="100000"/>
              <a:buFont typeface="Arial" panose="020B0604020202020204" pitchFamily="34" charset="0"/>
              <a:buChar char="•"/>
            </a:pPr>
            <a:r>
              <a:rPr lang="en-US" sz="1400" dirty="0">
                <a:solidFill>
                  <a:srgbClr val="0B2134"/>
                </a:solidFill>
                <a:latin typeface="+mn-lt"/>
                <a:ea typeface="Source Sans Pro"/>
                <a:cs typeface="Source Sans Pro"/>
                <a:sym typeface="Source Sans Pro"/>
              </a:rPr>
              <a:t>Even if a resource has restricted access, the metadata is always freely accessible</a:t>
            </a:r>
          </a:p>
          <a:p>
            <a:pPr marL="285750" indent="-285750" algn="l">
              <a:lnSpc>
                <a:spcPct val="150000"/>
              </a:lnSpc>
              <a:buSzPct val="100000"/>
              <a:buFont typeface="Arial" panose="020B0604020202020204" pitchFamily="34" charset="0"/>
              <a:buChar char="•"/>
            </a:pPr>
            <a:r>
              <a:rPr lang="en-US" sz="1400" dirty="0">
                <a:solidFill>
                  <a:srgbClr val="0B2134"/>
                </a:solidFill>
                <a:latin typeface="+mn-lt"/>
                <a:ea typeface="Source Sans Pro"/>
                <a:cs typeface="Source Sans Pro"/>
                <a:sym typeface="Source Sans Pro"/>
              </a:rPr>
              <a:t>It uses faceted search to narrow down your searches</a:t>
            </a:r>
          </a:p>
        </p:txBody>
      </p:sp>
      <p:grpSp>
        <p:nvGrpSpPr>
          <p:cNvPr id="9" name="Gruppo 8">
            <a:extLst>
              <a:ext uri="{FF2B5EF4-FFF2-40B4-BE49-F238E27FC236}">
                <a16:creationId xmlns:a16="http://schemas.microsoft.com/office/drawing/2014/main" id="{E5A28A52-4A12-6376-EDC6-A42C4EB15B66}"/>
              </a:ext>
            </a:extLst>
          </p:cNvPr>
          <p:cNvGrpSpPr/>
          <p:nvPr/>
        </p:nvGrpSpPr>
        <p:grpSpPr>
          <a:xfrm>
            <a:off x="3441548" y="4295545"/>
            <a:ext cx="2260902" cy="738319"/>
            <a:chOff x="1309082" y="4243804"/>
            <a:chExt cx="2260902" cy="738319"/>
          </a:xfrm>
        </p:grpSpPr>
        <p:pic>
          <p:nvPicPr>
            <p:cNvPr id="10" name="Immagine 9">
              <a:extLst>
                <a:ext uri="{FF2B5EF4-FFF2-40B4-BE49-F238E27FC236}">
                  <a16:creationId xmlns:a16="http://schemas.microsoft.com/office/drawing/2014/main" id="{AB797188-50AA-EEC9-C379-761732586F96}"/>
                </a:ext>
              </a:extLst>
            </p:cNvPr>
            <p:cNvPicPr>
              <a:picLocks noChangeAspect="1"/>
            </p:cNvPicPr>
            <p:nvPr/>
          </p:nvPicPr>
          <p:blipFill rotWithShape="1">
            <a:blip r:embed="rId5"/>
            <a:srcRect l="58593" r="21831"/>
            <a:stretch/>
          </p:blipFill>
          <p:spPr>
            <a:xfrm>
              <a:off x="1309082" y="4243804"/>
              <a:ext cx="789684" cy="738319"/>
            </a:xfrm>
            <a:prstGeom prst="rect">
              <a:avLst/>
            </a:prstGeom>
          </p:spPr>
        </p:pic>
        <p:pic>
          <p:nvPicPr>
            <p:cNvPr id="11" name="Immagine 10">
              <a:extLst>
                <a:ext uri="{FF2B5EF4-FFF2-40B4-BE49-F238E27FC236}">
                  <a16:creationId xmlns:a16="http://schemas.microsoft.com/office/drawing/2014/main" id="{62E52878-49DF-1766-A1F8-B70D250F679F}"/>
                </a:ext>
              </a:extLst>
            </p:cNvPr>
            <p:cNvPicPr>
              <a:picLocks noChangeAspect="1"/>
            </p:cNvPicPr>
            <p:nvPr/>
          </p:nvPicPr>
          <p:blipFill rotWithShape="1">
            <a:blip r:embed="rId6"/>
            <a:srcRect b="27418"/>
            <a:stretch/>
          </p:blipFill>
          <p:spPr>
            <a:xfrm>
              <a:off x="2167990" y="4615551"/>
              <a:ext cx="1401994" cy="279482"/>
            </a:xfrm>
            <a:prstGeom prst="rect">
              <a:avLst/>
            </a:prstGeom>
          </p:spPr>
        </p:pic>
      </p:grpSp>
    </p:spTree>
    <p:extLst>
      <p:ext uri="{BB962C8B-B14F-4D97-AF65-F5344CB8AC3E}">
        <p14:creationId xmlns:p14="http://schemas.microsoft.com/office/powerpoint/2010/main" val="226513454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1720502" y="311674"/>
            <a:ext cx="5702993" cy="67404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GB" sz="2400" b="1" dirty="0">
                <a:solidFill>
                  <a:srgbClr val="216498"/>
                </a:solidFill>
                <a:latin typeface="+mj-lt"/>
                <a:ea typeface="Source Sans Pro"/>
                <a:cs typeface="Source Sans Pro"/>
                <a:sym typeface="Source Sans Pro"/>
              </a:rPr>
              <a:t>Searching Across Text Collections</a:t>
            </a:r>
            <a:endParaRPr sz="2800" b="1" dirty="0">
              <a:solidFill>
                <a:srgbClr val="216498"/>
              </a:solidFill>
              <a:latin typeface="+mj-lt"/>
              <a:ea typeface="Source Sans Pro"/>
              <a:cs typeface="Source Sans Pro"/>
              <a:sym typeface="Source Sans Pro"/>
            </a:endParaRPr>
          </a:p>
        </p:txBody>
      </p:sp>
      <p:pic>
        <p:nvPicPr>
          <p:cNvPr id="2" name="Immagine 1">
            <a:extLst>
              <a:ext uri="{FF2B5EF4-FFF2-40B4-BE49-F238E27FC236}">
                <a16:creationId xmlns:a16="http://schemas.microsoft.com/office/drawing/2014/main" id="{20C620E2-DCF7-9980-82FA-320E29540F43}"/>
              </a:ext>
            </a:extLst>
          </p:cNvPr>
          <p:cNvPicPr>
            <a:picLocks noChangeAspect="1"/>
          </p:cNvPicPr>
          <p:nvPr/>
        </p:nvPicPr>
        <p:blipFill>
          <a:blip r:embed="rId3"/>
          <a:stretch>
            <a:fillRect/>
          </a:stretch>
        </p:blipFill>
        <p:spPr>
          <a:xfrm>
            <a:off x="9144" y="0"/>
            <a:ext cx="527538" cy="5143500"/>
          </a:xfrm>
          <a:prstGeom prst="rect">
            <a:avLst/>
          </a:prstGeom>
        </p:spPr>
      </p:pic>
      <p:cxnSp>
        <p:nvCxnSpPr>
          <p:cNvPr id="12" name="Connettore 1 11">
            <a:extLst>
              <a:ext uri="{FF2B5EF4-FFF2-40B4-BE49-F238E27FC236}">
                <a16:creationId xmlns:a16="http://schemas.microsoft.com/office/drawing/2014/main" id="{C5E996A5-A0E1-6570-6932-E30806CB6CFD}"/>
              </a:ext>
            </a:extLst>
          </p:cNvPr>
          <p:cNvCxnSpPr/>
          <p:nvPr/>
        </p:nvCxnSpPr>
        <p:spPr>
          <a:xfrm>
            <a:off x="1511164" y="4157785"/>
            <a:ext cx="6121671" cy="0"/>
          </a:xfrm>
          <a:prstGeom prst="line">
            <a:avLst/>
          </a:prstGeom>
          <a:ln>
            <a:solidFill>
              <a:srgbClr val="216498"/>
            </a:solidFill>
          </a:ln>
        </p:spPr>
        <p:style>
          <a:lnRef idx="1">
            <a:schemeClr val="accent1"/>
          </a:lnRef>
          <a:fillRef idx="0">
            <a:schemeClr val="accent1"/>
          </a:fillRef>
          <a:effectRef idx="0">
            <a:schemeClr val="accent1"/>
          </a:effectRef>
          <a:fontRef idx="minor">
            <a:schemeClr val="tx1"/>
          </a:fontRef>
        </p:style>
      </p:cxnSp>
      <p:sp>
        <p:nvSpPr>
          <p:cNvPr id="22" name="Google Shape;54;p13">
            <a:extLst>
              <a:ext uri="{FF2B5EF4-FFF2-40B4-BE49-F238E27FC236}">
                <a16:creationId xmlns:a16="http://schemas.microsoft.com/office/drawing/2014/main" id="{BA485454-548B-D82A-7DFA-90A51BDE6DBB}"/>
              </a:ext>
            </a:extLst>
          </p:cNvPr>
          <p:cNvSpPr txBox="1">
            <a:spLocks/>
          </p:cNvSpPr>
          <p:nvPr/>
        </p:nvSpPr>
        <p:spPr>
          <a:xfrm>
            <a:off x="1193390" y="1323476"/>
            <a:ext cx="7194884" cy="268981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pPr algn="l">
              <a:lnSpc>
                <a:spcPct val="150000"/>
              </a:lnSpc>
            </a:pPr>
            <a:r>
              <a:rPr lang="en-GB" sz="1400" b="1" dirty="0">
                <a:solidFill>
                  <a:srgbClr val="0B2134"/>
                </a:solidFill>
                <a:latin typeface="+mn-lt"/>
                <a:ea typeface="Source Sans Pro"/>
                <a:cs typeface="Source Sans Pro"/>
                <a:sym typeface="Source Sans Pro"/>
                <a:hlinkClick r:id="rId4"/>
              </a:rPr>
              <a:t>Federated Content Search</a:t>
            </a:r>
            <a:endParaRPr lang="en-GB" sz="1400" dirty="0">
              <a:solidFill>
                <a:srgbClr val="0B2134"/>
              </a:solidFill>
              <a:latin typeface="+mn-lt"/>
              <a:ea typeface="Source Sans Pro"/>
              <a:cs typeface="Source Sans Pro"/>
              <a:sym typeface="Source Sans Pro"/>
            </a:endParaRPr>
          </a:p>
          <a:p>
            <a:pPr marL="285750" indent="-285750" algn="l">
              <a:lnSpc>
                <a:spcPct val="150000"/>
              </a:lnSpc>
              <a:buSzPct val="100000"/>
              <a:buFont typeface="Arial" panose="020B0604020202020204" pitchFamily="34" charset="0"/>
              <a:buChar char="•"/>
            </a:pPr>
            <a:r>
              <a:rPr lang="en-US" sz="1400" dirty="0">
                <a:solidFill>
                  <a:srgbClr val="0B2134"/>
                </a:solidFill>
                <a:latin typeface="+mn-lt"/>
                <a:ea typeface="Source Sans Pro"/>
                <a:cs typeface="Source Sans Pro"/>
                <a:sym typeface="Source Sans Pro"/>
              </a:rPr>
              <a:t>A search engine to locate specific linguistic patterns across several text collections</a:t>
            </a:r>
          </a:p>
          <a:p>
            <a:pPr marL="285750" indent="-285750" algn="l">
              <a:lnSpc>
                <a:spcPct val="150000"/>
              </a:lnSpc>
              <a:buSzPct val="100000"/>
              <a:buFont typeface="Arial" panose="020B0604020202020204" pitchFamily="34" charset="0"/>
              <a:buChar char="•"/>
            </a:pPr>
            <a:r>
              <a:rPr lang="en-US" sz="1400" dirty="0">
                <a:solidFill>
                  <a:srgbClr val="0B2134"/>
                </a:solidFill>
                <a:latin typeface="+mn-lt"/>
                <a:ea typeface="Source Sans Pro"/>
                <a:cs typeface="Source Sans Pro"/>
                <a:sym typeface="Source Sans Pro"/>
              </a:rPr>
              <a:t>The data itself stays at the Centre where it is hosted</a:t>
            </a:r>
          </a:p>
          <a:p>
            <a:pPr marL="285750" indent="-285750" algn="l">
              <a:lnSpc>
                <a:spcPct val="150000"/>
              </a:lnSpc>
              <a:buSzPct val="100000"/>
              <a:buFont typeface="Arial" panose="020B0604020202020204" pitchFamily="34" charset="0"/>
              <a:buChar char="•"/>
            </a:pPr>
            <a:r>
              <a:rPr lang="en-US" sz="1400" dirty="0">
                <a:solidFill>
                  <a:srgbClr val="0B2134"/>
                </a:solidFill>
                <a:latin typeface="+mn-lt"/>
                <a:ea typeface="Source Sans Pro"/>
                <a:cs typeface="Source Sans Pro"/>
                <a:sym typeface="Source Sans Pro"/>
              </a:rPr>
              <a:t>It can be used as a first step to discover where interesting resources are hosted</a:t>
            </a:r>
          </a:p>
          <a:p>
            <a:pPr marL="285750" indent="-285750" algn="l">
              <a:lnSpc>
                <a:spcPct val="150000"/>
              </a:lnSpc>
              <a:buSzPct val="100000"/>
              <a:buFont typeface="Arial" panose="020B0604020202020204" pitchFamily="34" charset="0"/>
              <a:buChar char="•"/>
            </a:pPr>
            <a:r>
              <a:rPr lang="en-US" sz="1400" dirty="0">
                <a:solidFill>
                  <a:srgbClr val="0B2134"/>
                </a:solidFill>
                <a:latin typeface="+mn-lt"/>
                <a:ea typeface="Source Sans Pro"/>
                <a:cs typeface="Source Sans Pro"/>
                <a:sym typeface="Source Sans Pro"/>
              </a:rPr>
              <a:t>It is not possible to rank the search results, but they can be downloaded in a variety of formats and perform further analysis in other tools </a:t>
            </a:r>
          </a:p>
          <a:p>
            <a:pPr algn="l"/>
            <a:endParaRPr lang="en-GB" sz="1400" dirty="0">
              <a:solidFill>
                <a:srgbClr val="216498"/>
              </a:solidFill>
              <a:latin typeface="Source Sans Pro"/>
              <a:ea typeface="Source Sans Pro"/>
              <a:cs typeface="Source Sans Pro"/>
              <a:sym typeface="Source Sans Pro"/>
            </a:endParaRPr>
          </a:p>
          <a:p>
            <a:pPr algn="l"/>
            <a:endParaRPr lang="en-GB" sz="1400" dirty="0">
              <a:solidFill>
                <a:srgbClr val="216498"/>
              </a:solidFill>
              <a:latin typeface="Source Sans Pro"/>
              <a:ea typeface="Source Sans Pro"/>
              <a:cs typeface="Source Sans Pro"/>
              <a:sym typeface="Source Sans Pro"/>
            </a:endParaRPr>
          </a:p>
          <a:p>
            <a:pPr algn="l"/>
            <a:endParaRPr lang="en-GB" sz="1400" dirty="0">
              <a:solidFill>
                <a:srgbClr val="216498"/>
              </a:solidFill>
              <a:latin typeface="Source Sans Pro"/>
              <a:ea typeface="Source Sans Pro"/>
              <a:cs typeface="Source Sans Pro"/>
              <a:sym typeface="Source Sans Pro"/>
            </a:endParaRPr>
          </a:p>
        </p:txBody>
      </p:sp>
      <p:grpSp>
        <p:nvGrpSpPr>
          <p:cNvPr id="9" name="Gruppo 8">
            <a:extLst>
              <a:ext uri="{FF2B5EF4-FFF2-40B4-BE49-F238E27FC236}">
                <a16:creationId xmlns:a16="http://schemas.microsoft.com/office/drawing/2014/main" id="{E5A28A52-4A12-6376-EDC6-A42C4EB15B66}"/>
              </a:ext>
            </a:extLst>
          </p:cNvPr>
          <p:cNvGrpSpPr/>
          <p:nvPr/>
        </p:nvGrpSpPr>
        <p:grpSpPr>
          <a:xfrm>
            <a:off x="3441548" y="4295545"/>
            <a:ext cx="2260902" cy="738319"/>
            <a:chOff x="1309082" y="4243804"/>
            <a:chExt cx="2260902" cy="738319"/>
          </a:xfrm>
        </p:grpSpPr>
        <p:pic>
          <p:nvPicPr>
            <p:cNvPr id="10" name="Immagine 9">
              <a:extLst>
                <a:ext uri="{FF2B5EF4-FFF2-40B4-BE49-F238E27FC236}">
                  <a16:creationId xmlns:a16="http://schemas.microsoft.com/office/drawing/2014/main" id="{AB797188-50AA-EEC9-C379-761732586F96}"/>
                </a:ext>
              </a:extLst>
            </p:cNvPr>
            <p:cNvPicPr>
              <a:picLocks noChangeAspect="1"/>
            </p:cNvPicPr>
            <p:nvPr/>
          </p:nvPicPr>
          <p:blipFill rotWithShape="1">
            <a:blip r:embed="rId5"/>
            <a:srcRect l="58593" r="21831"/>
            <a:stretch/>
          </p:blipFill>
          <p:spPr>
            <a:xfrm>
              <a:off x="1309082" y="4243804"/>
              <a:ext cx="789684" cy="738319"/>
            </a:xfrm>
            <a:prstGeom prst="rect">
              <a:avLst/>
            </a:prstGeom>
          </p:spPr>
        </p:pic>
        <p:pic>
          <p:nvPicPr>
            <p:cNvPr id="11" name="Immagine 10">
              <a:extLst>
                <a:ext uri="{FF2B5EF4-FFF2-40B4-BE49-F238E27FC236}">
                  <a16:creationId xmlns:a16="http://schemas.microsoft.com/office/drawing/2014/main" id="{62E52878-49DF-1766-A1F8-B70D250F679F}"/>
                </a:ext>
              </a:extLst>
            </p:cNvPr>
            <p:cNvPicPr>
              <a:picLocks noChangeAspect="1"/>
            </p:cNvPicPr>
            <p:nvPr/>
          </p:nvPicPr>
          <p:blipFill rotWithShape="1">
            <a:blip r:embed="rId6"/>
            <a:srcRect b="27418"/>
            <a:stretch/>
          </p:blipFill>
          <p:spPr>
            <a:xfrm>
              <a:off x="2167990" y="4615551"/>
              <a:ext cx="1401994" cy="279482"/>
            </a:xfrm>
            <a:prstGeom prst="rect">
              <a:avLst/>
            </a:prstGeom>
          </p:spPr>
        </p:pic>
      </p:grpSp>
    </p:spTree>
    <p:extLst>
      <p:ext uri="{BB962C8B-B14F-4D97-AF65-F5344CB8AC3E}">
        <p14:creationId xmlns:p14="http://schemas.microsoft.com/office/powerpoint/2010/main" val="356656372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1720502" y="311674"/>
            <a:ext cx="5702993" cy="67404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it-IT" sz="2800" b="1" dirty="0" err="1">
                <a:solidFill>
                  <a:srgbClr val="216498"/>
                </a:solidFill>
                <a:latin typeface="+mj-lt"/>
                <a:ea typeface="Source Sans Pro"/>
                <a:cs typeface="Source Sans Pro"/>
                <a:sym typeface="Source Sans Pro"/>
              </a:rPr>
              <a:t>Federated</a:t>
            </a:r>
            <a:r>
              <a:rPr lang="it-IT" sz="2800" b="1" dirty="0">
                <a:solidFill>
                  <a:srgbClr val="216498"/>
                </a:solidFill>
                <a:latin typeface="+mj-lt"/>
                <a:ea typeface="Source Sans Pro"/>
                <a:cs typeface="Source Sans Pro"/>
                <a:sym typeface="Source Sans Pro"/>
              </a:rPr>
              <a:t> Content </a:t>
            </a:r>
            <a:r>
              <a:rPr lang="it-IT" sz="2800" b="1" dirty="0" err="1">
                <a:solidFill>
                  <a:srgbClr val="216498"/>
                </a:solidFill>
                <a:latin typeface="+mj-lt"/>
                <a:ea typeface="Source Sans Pro"/>
                <a:cs typeface="Source Sans Pro"/>
                <a:sym typeface="Source Sans Pro"/>
              </a:rPr>
              <a:t>Search</a:t>
            </a:r>
            <a:endParaRPr sz="2800" b="1" dirty="0">
              <a:solidFill>
                <a:srgbClr val="216498"/>
              </a:solidFill>
              <a:latin typeface="+mj-lt"/>
              <a:ea typeface="Source Sans Pro"/>
              <a:cs typeface="Source Sans Pro"/>
              <a:sym typeface="Source Sans Pro"/>
            </a:endParaRPr>
          </a:p>
        </p:txBody>
      </p:sp>
      <p:pic>
        <p:nvPicPr>
          <p:cNvPr id="2" name="Immagine 1">
            <a:extLst>
              <a:ext uri="{FF2B5EF4-FFF2-40B4-BE49-F238E27FC236}">
                <a16:creationId xmlns:a16="http://schemas.microsoft.com/office/drawing/2014/main" id="{20C620E2-DCF7-9980-82FA-320E29540F43}"/>
              </a:ext>
            </a:extLst>
          </p:cNvPr>
          <p:cNvPicPr>
            <a:picLocks noChangeAspect="1"/>
          </p:cNvPicPr>
          <p:nvPr/>
        </p:nvPicPr>
        <p:blipFill>
          <a:blip r:embed="rId3"/>
          <a:stretch>
            <a:fillRect/>
          </a:stretch>
        </p:blipFill>
        <p:spPr>
          <a:xfrm>
            <a:off x="9144" y="0"/>
            <a:ext cx="527538" cy="5143500"/>
          </a:xfrm>
          <a:prstGeom prst="rect">
            <a:avLst/>
          </a:prstGeom>
        </p:spPr>
      </p:pic>
      <p:cxnSp>
        <p:nvCxnSpPr>
          <p:cNvPr id="12" name="Connettore 1 11">
            <a:extLst>
              <a:ext uri="{FF2B5EF4-FFF2-40B4-BE49-F238E27FC236}">
                <a16:creationId xmlns:a16="http://schemas.microsoft.com/office/drawing/2014/main" id="{C5E996A5-A0E1-6570-6932-E30806CB6CFD}"/>
              </a:ext>
            </a:extLst>
          </p:cNvPr>
          <p:cNvCxnSpPr/>
          <p:nvPr/>
        </p:nvCxnSpPr>
        <p:spPr>
          <a:xfrm>
            <a:off x="1511164" y="4157785"/>
            <a:ext cx="6121671" cy="0"/>
          </a:xfrm>
          <a:prstGeom prst="line">
            <a:avLst/>
          </a:prstGeom>
          <a:ln>
            <a:solidFill>
              <a:srgbClr val="216498"/>
            </a:solidFill>
          </a:ln>
        </p:spPr>
        <p:style>
          <a:lnRef idx="1">
            <a:schemeClr val="accent1"/>
          </a:lnRef>
          <a:fillRef idx="0">
            <a:schemeClr val="accent1"/>
          </a:fillRef>
          <a:effectRef idx="0">
            <a:schemeClr val="accent1"/>
          </a:effectRef>
          <a:fontRef idx="minor">
            <a:schemeClr val="tx1"/>
          </a:fontRef>
        </p:style>
      </p:cxnSp>
      <p:sp>
        <p:nvSpPr>
          <p:cNvPr id="22" name="Google Shape;54;p13">
            <a:extLst>
              <a:ext uri="{FF2B5EF4-FFF2-40B4-BE49-F238E27FC236}">
                <a16:creationId xmlns:a16="http://schemas.microsoft.com/office/drawing/2014/main" id="{BA485454-548B-D82A-7DFA-90A51BDE6DBB}"/>
              </a:ext>
            </a:extLst>
          </p:cNvPr>
          <p:cNvSpPr txBox="1">
            <a:spLocks/>
          </p:cNvSpPr>
          <p:nvPr/>
        </p:nvSpPr>
        <p:spPr>
          <a:xfrm>
            <a:off x="1193390" y="1323476"/>
            <a:ext cx="7194884" cy="268981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pPr algn="l"/>
            <a:r>
              <a:rPr lang="en-GB" sz="1400" dirty="0">
                <a:solidFill>
                  <a:srgbClr val="0B2134"/>
                </a:solidFill>
                <a:latin typeface="+mn-lt"/>
                <a:ea typeface="Source Sans Pro"/>
                <a:cs typeface="Source Sans Pro"/>
                <a:sym typeface="Source Sans Pro"/>
              </a:rPr>
              <a:t>How to use it:</a:t>
            </a:r>
          </a:p>
          <a:p>
            <a:pPr algn="l"/>
            <a:endParaRPr lang="en-GB" sz="1400" dirty="0">
              <a:solidFill>
                <a:srgbClr val="0B2134"/>
              </a:solidFill>
              <a:latin typeface="+mn-lt"/>
              <a:ea typeface="Source Sans Pro"/>
              <a:cs typeface="Source Sans Pro"/>
              <a:sym typeface="Source Sans Pro"/>
            </a:endParaRPr>
          </a:p>
          <a:p>
            <a:pPr marL="285750" indent="-285750" algn="l">
              <a:lnSpc>
                <a:spcPct val="150000"/>
              </a:lnSpc>
              <a:buSzPct val="100000"/>
              <a:buFont typeface="Arial" panose="020B0604020202020204" pitchFamily="34" charset="0"/>
              <a:buChar char="•"/>
            </a:pPr>
            <a:r>
              <a:rPr lang="en-US" sz="1400" dirty="0">
                <a:solidFill>
                  <a:srgbClr val="0B2134"/>
                </a:solidFill>
                <a:latin typeface="+mn-lt"/>
                <a:ea typeface="Source Sans Pro"/>
                <a:cs typeface="Source Sans Pro"/>
                <a:sym typeface="Source Sans Pro"/>
              </a:rPr>
              <a:t>Select the language and the query language (CQL)</a:t>
            </a:r>
          </a:p>
          <a:p>
            <a:pPr marL="285750" indent="-285750" algn="l">
              <a:lnSpc>
                <a:spcPct val="150000"/>
              </a:lnSpc>
              <a:buSzPct val="100000"/>
              <a:buFont typeface="Arial" panose="020B0604020202020204" pitchFamily="34" charset="0"/>
              <a:buChar char="•"/>
            </a:pPr>
            <a:r>
              <a:rPr lang="en-US" sz="1400" dirty="0">
                <a:solidFill>
                  <a:srgbClr val="0B2134"/>
                </a:solidFill>
                <a:latin typeface="+mn-lt"/>
                <a:ea typeface="Source Sans Pro"/>
                <a:cs typeface="Source Sans Pro"/>
                <a:sym typeface="Source Sans Pro"/>
              </a:rPr>
              <a:t>Specify the collections and the number of hits to be displayed</a:t>
            </a:r>
          </a:p>
          <a:p>
            <a:pPr marL="285750" indent="-285750" algn="l">
              <a:lnSpc>
                <a:spcPct val="150000"/>
              </a:lnSpc>
              <a:buSzPct val="100000"/>
              <a:buFont typeface="Arial" panose="020B0604020202020204" pitchFamily="34" charset="0"/>
              <a:buChar char="•"/>
            </a:pPr>
            <a:r>
              <a:rPr lang="en-US" sz="1400" dirty="0">
                <a:solidFill>
                  <a:srgbClr val="0B2134"/>
                </a:solidFill>
                <a:latin typeface="+mn-lt"/>
                <a:ea typeface="Source Sans Pro"/>
                <a:cs typeface="Source Sans Pro"/>
                <a:sym typeface="Source Sans Pro"/>
              </a:rPr>
              <a:t>View the search results as Key Word in Context</a:t>
            </a:r>
          </a:p>
          <a:p>
            <a:pPr marL="285750" indent="-285750" algn="l">
              <a:lnSpc>
                <a:spcPct val="150000"/>
              </a:lnSpc>
              <a:buSzPct val="100000"/>
              <a:buFont typeface="Arial" panose="020B0604020202020204" pitchFamily="34" charset="0"/>
              <a:buChar char="•"/>
            </a:pPr>
            <a:r>
              <a:rPr lang="en-US" sz="1400" dirty="0">
                <a:solidFill>
                  <a:srgbClr val="0B2134"/>
                </a:solidFill>
                <a:latin typeface="+mn-lt"/>
                <a:ea typeface="Source Sans Pro"/>
                <a:cs typeface="Source Sans Pro"/>
                <a:sym typeface="Source Sans Pro"/>
              </a:rPr>
              <a:t>Download the results in different file formats</a:t>
            </a:r>
          </a:p>
          <a:p>
            <a:pPr algn="l"/>
            <a:endParaRPr lang="en-GB" sz="1400" dirty="0">
              <a:solidFill>
                <a:srgbClr val="216498"/>
              </a:solidFill>
              <a:latin typeface="Source Sans Pro"/>
              <a:ea typeface="Source Sans Pro"/>
              <a:cs typeface="Source Sans Pro"/>
              <a:sym typeface="Source Sans Pro"/>
            </a:endParaRPr>
          </a:p>
        </p:txBody>
      </p:sp>
      <p:grpSp>
        <p:nvGrpSpPr>
          <p:cNvPr id="9" name="Gruppo 8">
            <a:extLst>
              <a:ext uri="{FF2B5EF4-FFF2-40B4-BE49-F238E27FC236}">
                <a16:creationId xmlns:a16="http://schemas.microsoft.com/office/drawing/2014/main" id="{E5A28A52-4A12-6376-EDC6-A42C4EB15B66}"/>
              </a:ext>
            </a:extLst>
          </p:cNvPr>
          <p:cNvGrpSpPr/>
          <p:nvPr/>
        </p:nvGrpSpPr>
        <p:grpSpPr>
          <a:xfrm>
            <a:off x="3441548" y="4295545"/>
            <a:ext cx="2260902" cy="738319"/>
            <a:chOff x="1309082" y="4243804"/>
            <a:chExt cx="2260902" cy="738319"/>
          </a:xfrm>
        </p:grpSpPr>
        <p:pic>
          <p:nvPicPr>
            <p:cNvPr id="10" name="Immagine 9">
              <a:extLst>
                <a:ext uri="{FF2B5EF4-FFF2-40B4-BE49-F238E27FC236}">
                  <a16:creationId xmlns:a16="http://schemas.microsoft.com/office/drawing/2014/main" id="{AB797188-50AA-EEC9-C379-761732586F96}"/>
                </a:ext>
              </a:extLst>
            </p:cNvPr>
            <p:cNvPicPr>
              <a:picLocks noChangeAspect="1"/>
            </p:cNvPicPr>
            <p:nvPr/>
          </p:nvPicPr>
          <p:blipFill rotWithShape="1">
            <a:blip r:embed="rId4"/>
            <a:srcRect l="58593" r="21831"/>
            <a:stretch/>
          </p:blipFill>
          <p:spPr>
            <a:xfrm>
              <a:off x="1309082" y="4243804"/>
              <a:ext cx="789684" cy="738319"/>
            </a:xfrm>
            <a:prstGeom prst="rect">
              <a:avLst/>
            </a:prstGeom>
          </p:spPr>
        </p:pic>
        <p:pic>
          <p:nvPicPr>
            <p:cNvPr id="11" name="Immagine 10">
              <a:extLst>
                <a:ext uri="{FF2B5EF4-FFF2-40B4-BE49-F238E27FC236}">
                  <a16:creationId xmlns:a16="http://schemas.microsoft.com/office/drawing/2014/main" id="{62E52878-49DF-1766-A1F8-B70D250F679F}"/>
                </a:ext>
              </a:extLst>
            </p:cNvPr>
            <p:cNvPicPr>
              <a:picLocks noChangeAspect="1"/>
            </p:cNvPicPr>
            <p:nvPr/>
          </p:nvPicPr>
          <p:blipFill rotWithShape="1">
            <a:blip r:embed="rId5"/>
            <a:srcRect b="27418"/>
            <a:stretch/>
          </p:blipFill>
          <p:spPr>
            <a:xfrm>
              <a:off x="2167990" y="4615551"/>
              <a:ext cx="1401994" cy="279482"/>
            </a:xfrm>
            <a:prstGeom prst="rect">
              <a:avLst/>
            </a:prstGeom>
          </p:spPr>
        </p:pic>
      </p:grpSp>
    </p:spTree>
    <p:extLst>
      <p:ext uri="{BB962C8B-B14F-4D97-AF65-F5344CB8AC3E}">
        <p14:creationId xmlns:p14="http://schemas.microsoft.com/office/powerpoint/2010/main" val="221186490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1720502" y="311674"/>
            <a:ext cx="5702993" cy="67404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GB" sz="2400" b="1" dirty="0">
                <a:solidFill>
                  <a:srgbClr val="216498"/>
                </a:solidFill>
                <a:latin typeface="+mj-lt"/>
                <a:ea typeface="Source Sans Pro"/>
                <a:cs typeface="Source Sans Pro"/>
                <a:sym typeface="Source Sans Pro"/>
              </a:rPr>
              <a:t>Finding and Querying Corpora</a:t>
            </a:r>
            <a:endParaRPr sz="2800" b="1" dirty="0">
              <a:solidFill>
                <a:srgbClr val="216498"/>
              </a:solidFill>
              <a:latin typeface="+mj-lt"/>
              <a:ea typeface="Source Sans Pro"/>
              <a:cs typeface="Source Sans Pro"/>
              <a:sym typeface="Source Sans Pro"/>
            </a:endParaRPr>
          </a:p>
        </p:txBody>
      </p:sp>
      <p:pic>
        <p:nvPicPr>
          <p:cNvPr id="2" name="Immagine 1">
            <a:extLst>
              <a:ext uri="{FF2B5EF4-FFF2-40B4-BE49-F238E27FC236}">
                <a16:creationId xmlns:a16="http://schemas.microsoft.com/office/drawing/2014/main" id="{20C620E2-DCF7-9980-82FA-320E29540F43}"/>
              </a:ext>
            </a:extLst>
          </p:cNvPr>
          <p:cNvPicPr>
            <a:picLocks noChangeAspect="1"/>
          </p:cNvPicPr>
          <p:nvPr/>
        </p:nvPicPr>
        <p:blipFill>
          <a:blip r:embed="rId3"/>
          <a:stretch>
            <a:fillRect/>
          </a:stretch>
        </p:blipFill>
        <p:spPr>
          <a:xfrm>
            <a:off x="9144" y="0"/>
            <a:ext cx="527538" cy="5143500"/>
          </a:xfrm>
          <a:prstGeom prst="rect">
            <a:avLst/>
          </a:prstGeom>
        </p:spPr>
      </p:pic>
      <p:cxnSp>
        <p:nvCxnSpPr>
          <p:cNvPr id="12" name="Connettore 1 11">
            <a:extLst>
              <a:ext uri="{FF2B5EF4-FFF2-40B4-BE49-F238E27FC236}">
                <a16:creationId xmlns:a16="http://schemas.microsoft.com/office/drawing/2014/main" id="{C5E996A5-A0E1-6570-6932-E30806CB6CFD}"/>
              </a:ext>
            </a:extLst>
          </p:cNvPr>
          <p:cNvCxnSpPr/>
          <p:nvPr/>
        </p:nvCxnSpPr>
        <p:spPr>
          <a:xfrm>
            <a:off x="1511164" y="4157785"/>
            <a:ext cx="6121671" cy="0"/>
          </a:xfrm>
          <a:prstGeom prst="line">
            <a:avLst/>
          </a:prstGeom>
          <a:ln>
            <a:solidFill>
              <a:srgbClr val="216498"/>
            </a:solidFill>
          </a:ln>
        </p:spPr>
        <p:style>
          <a:lnRef idx="1">
            <a:schemeClr val="accent1"/>
          </a:lnRef>
          <a:fillRef idx="0">
            <a:schemeClr val="accent1"/>
          </a:fillRef>
          <a:effectRef idx="0">
            <a:schemeClr val="accent1"/>
          </a:effectRef>
          <a:fontRef idx="minor">
            <a:schemeClr val="tx1"/>
          </a:fontRef>
        </p:style>
      </p:cxnSp>
      <p:sp>
        <p:nvSpPr>
          <p:cNvPr id="22" name="Google Shape;54;p13">
            <a:extLst>
              <a:ext uri="{FF2B5EF4-FFF2-40B4-BE49-F238E27FC236}">
                <a16:creationId xmlns:a16="http://schemas.microsoft.com/office/drawing/2014/main" id="{BA485454-548B-D82A-7DFA-90A51BDE6DBB}"/>
              </a:ext>
            </a:extLst>
          </p:cNvPr>
          <p:cNvSpPr txBox="1">
            <a:spLocks/>
          </p:cNvSpPr>
          <p:nvPr/>
        </p:nvSpPr>
        <p:spPr>
          <a:xfrm>
            <a:off x="1193390" y="1323476"/>
            <a:ext cx="7194884" cy="268981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pPr algn="l">
              <a:lnSpc>
                <a:spcPct val="150000"/>
              </a:lnSpc>
            </a:pPr>
            <a:r>
              <a:rPr lang="en-US" sz="1400" b="1" dirty="0">
                <a:solidFill>
                  <a:srgbClr val="0B2134"/>
                </a:solidFill>
                <a:latin typeface="+mn-lt"/>
                <a:ea typeface="Source Sans Pro"/>
                <a:cs typeface="Source Sans Pro"/>
                <a:sym typeface="Source Sans Pro"/>
                <a:hlinkClick r:id="rId4"/>
              </a:rPr>
              <a:t>Resource Families</a:t>
            </a:r>
            <a:endParaRPr lang="en-US" sz="1400" dirty="0">
              <a:solidFill>
                <a:srgbClr val="0B2134"/>
              </a:solidFill>
              <a:latin typeface="+mn-lt"/>
              <a:ea typeface="Source Sans Pro"/>
              <a:cs typeface="Source Sans Pro"/>
              <a:sym typeface="Source Sans Pro"/>
            </a:endParaRPr>
          </a:p>
          <a:p>
            <a:pPr marL="285750" indent="-285750" algn="l">
              <a:lnSpc>
                <a:spcPct val="150000"/>
              </a:lnSpc>
              <a:buSzPct val="100000"/>
              <a:buFont typeface="Arial" panose="020B0604020202020204" pitchFamily="34" charset="0"/>
              <a:buChar char="•"/>
            </a:pPr>
            <a:r>
              <a:rPr lang="en-US" sz="1400" dirty="0">
                <a:solidFill>
                  <a:srgbClr val="0B2134"/>
                </a:solidFill>
                <a:latin typeface="+mn-lt"/>
                <a:ea typeface="Source Sans Pro"/>
                <a:cs typeface="Source Sans Pro"/>
                <a:sym typeface="Source Sans Pro"/>
              </a:rPr>
              <a:t>Well-curated corpora and lexical resources </a:t>
            </a:r>
            <a:r>
              <a:rPr lang="en-US" sz="1400" dirty="0" err="1">
                <a:solidFill>
                  <a:srgbClr val="0B2134"/>
                </a:solidFill>
                <a:latin typeface="+mn-lt"/>
                <a:ea typeface="Source Sans Pro"/>
                <a:cs typeface="Source Sans Pro"/>
                <a:sym typeface="Source Sans Pro"/>
              </a:rPr>
              <a:t>organised</a:t>
            </a:r>
            <a:r>
              <a:rPr lang="en-US" sz="1400" dirty="0">
                <a:solidFill>
                  <a:srgbClr val="0B2134"/>
                </a:solidFill>
                <a:latin typeface="+mn-lt"/>
                <a:ea typeface="Source Sans Pro"/>
                <a:cs typeface="Source Sans Pro"/>
                <a:sym typeface="Source Sans Pro"/>
              </a:rPr>
              <a:t> per data type and language</a:t>
            </a:r>
          </a:p>
          <a:p>
            <a:pPr marL="285750" indent="-285750" algn="l">
              <a:lnSpc>
                <a:spcPct val="150000"/>
              </a:lnSpc>
              <a:buSzPct val="100000"/>
              <a:buFont typeface="Arial" panose="020B0604020202020204" pitchFamily="34" charset="0"/>
              <a:buChar char="•"/>
            </a:pPr>
            <a:r>
              <a:rPr lang="en-US" sz="1400" dirty="0">
                <a:solidFill>
                  <a:srgbClr val="0B2134"/>
                </a:solidFill>
                <a:latin typeface="+mn-lt"/>
                <a:ea typeface="Source Sans Pro"/>
                <a:cs typeface="Source Sans Pro"/>
                <a:sym typeface="Source Sans Pro"/>
              </a:rPr>
              <a:t>NLP tools</a:t>
            </a:r>
          </a:p>
          <a:p>
            <a:pPr marL="285750" indent="-285750" algn="l">
              <a:lnSpc>
                <a:spcPct val="150000"/>
              </a:lnSpc>
              <a:buSzPct val="100000"/>
              <a:buFont typeface="Arial" panose="020B0604020202020204" pitchFamily="34" charset="0"/>
              <a:buChar char="•"/>
            </a:pPr>
            <a:r>
              <a:rPr lang="en-US" sz="1400" dirty="0" err="1">
                <a:solidFill>
                  <a:srgbClr val="0B2134"/>
                </a:solidFill>
                <a:latin typeface="+mn-lt"/>
                <a:ea typeface="Source Sans Pro"/>
                <a:cs typeface="Source Sans Pro"/>
                <a:sym typeface="Source Sans Pro"/>
              </a:rPr>
              <a:t>Licence</a:t>
            </a:r>
            <a:r>
              <a:rPr lang="en-US" sz="1400" dirty="0">
                <a:solidFill>
                  <a:srgbClr val="0B2134"/>
                </a:solidFill>
                <a:latin typeface="+mn-lt"/>
                <a:ea typeface="Source Sans Pro"/>
                <a:cs typeface="Source Sans Pro"/>
                <a:sym typeface="Source Sans Pro"/>
              </a:rPr>
              <a:t> information</a:t>
            </a:r>
          </a:p>
          <a:p>
            <a:pPr marL="285750" indent="-285750" algn="l">
              <a:lnSpc>
                <a:spcPct val="150000"/>
              </a:lnSpc>
              <a:buSzPct val="100000"/>
              <a:buFont typeface="Arial" panose="020B0604020202020204" pitchFamily="34" charset="0"/>
              <a:buChar char="•"/>
            </a:pPr>
            <a:r>
              <a:rPr lang="en-US" sz="1400" dirty="0">
                <a:solidFill>
                  <a:srgbClr val="0B2134"/>
                </a:solidFill>
                <a:latin typeface="+mn-lt"/>
                <a:ea typeface="Source Sans Pro"/>
                <a:cs typeface="Source Sans Pro"/>
                <a:sym typeface="Source Sans Pro"/>
              </a:rPr>
              <a:t>They can be downloaded directly</a:t>
            </a:r>
          </a:p>
          <a:p>
            <a:pPr marL="285750" indent="-285750" algn="l">
              <a:lnSpc>
                <a:spcPct val="150000"/>
              </a:lnSpc>
              <a:buSzPct val="100000"/>
              <a:buFont typeface="Arial" panose="020B0604020202020204" pitchFamily="34" charset="0"/>
              <a:buChar char="•"/>
            </a:pPr>
            <a:r>
              <a:rPr lang="en-US" sz="1400" dirty="0">
                <a:solidFill>
                  <a:srgbClr val="0B2134"/>
                </a:solidFill>
                <a:latin typeface="+mn-lt"/>
                <a:ea typeface="Source Sans Pro"/>
                <a:cs typeface="Source Sans Pro"/>
                <a:sym typeface="Source Sans Pro"/>
              </a:rPr>
              <a:t>Some corpora is available via </a:t>
            </a:r>
            <a:r>
              <a:rPr lang="en-US" sz="1400" dirty="0" err="1">
                <a:solidFill>
                  <a:srgbClr val="0B2134"/>
                </a:solidFill>
                <a:latin typeface="+mn-lt"/>
                <a:ea typeface="Source Sans Pro"/>
                <a:cs typeface="Source Sans Pro"/>
                <a:sym typeface="Source Sans Pro"/>
              </a:rPr>
              <a:t>concordancers</a:t>
            </a:r>
            <a:r>
              <a:rPr lang="en-US" sz="1400" dirty="0">
                <a:solidFill>
                  <a:srgbClr val="0B2134"/>
                </a:solidFill>
                <a:latin typeface="+mn-lt"/>
                <a:ea typeface="Source Sans Pro"/>
                <a:cs typeface="Source Sans Pro"/>
                <a:sym typeface="Source Sans Pro"/>
              </a:rPr>
              <a:t>, e.g. </a:t>
            </a:r>
            <a:r>
              <a:rPr lang="en-US" sz="1400" dirty="0" err="1">
                <a:solidFill>
                  <a:srgbClr val="0B2134"/>
                </a:solidFill>
                <a:latin typeface="+mn-lt"/>
                <a:ea typeface="Source Sans Pro"/>
                <a:cs typeface="Source Sans Pro"/>
                <a:sym typeface="Source Sans Pro"/>
              </a:rPr>
              <a:t>Korp</a:t>
            </a:r>
            <a:r>
              <a:rPr lang="en-US" sz="1400" dirty="0">
                <a:solidFill>
                  <a:srgbClr val="0B2134"/>
                </a:solidFill>
                <a:latin typeface="+mn-lt"/>
                <a:ea typeface="Source Sans Pro"/>
                <a:cs typeface="Source Sans Pro"/>
                <a:sym typeface="Source Sans Pro"/>
              </a:rPr>
              <a:t>, Corpuscle, or </a:t>
            </a:r>
            <a:r>
              <a:rPr lang="en-US" sz="1400" dirty="0" err="1">
                <a:solidFill>
                  <a:srgbClr val="0B2134"/>
                </a:solidFill>
                <a:latin typeface="+mn-lt"/>
                <a:ea typeface="Source Sans Pro"/>
                <a:cs typeface="Source Sans Pro"/>
                <a:sym typeface="Source Sans Pro"/>
              </a:rPr>
              <a:t>KonText</a:t>
            </a:r>
            <a:endParaRPr lang="en-GB" sz="1400" dirty="0">
              <a:solidFill>
                <a:srgbClr val="0B2134"/>
              </a:solidFill>
              <a:latin typeface="+mn-lt"/>
              <a:ea typeface="Source Sans Pro"/>
              <a:cs typeface="Source Sans Pro"/>
              <a:sym typeface="Source Sans Pro"/>
            </a:endParaRPr>
          </a:p>
        </p:txBody>
      </p:sp>
      <p:grpSp>
        <p:nvGrpSpPr>
          <p:cNvPr id="9" name="Gruppo 8">
            <a:extLst>
              <a:ext uri="{FF2B5EF4-FFF2-40B4-BE49-F238E27FC236}">
                <a16:creationId xmlns:a16="http://schemas.microsoft.com/office/drawing/2014/main" id="{E5A28A52-4A12-6376-EDC6-A42C4EB15B66}"/>
              </a:ext>
            </a:extLst>
          </p:cNvPr>
          <p:cNvGrpSpPr/>
          <p:nvPr/>
        </p:nvGrpSpPr>
        <p:grpSpPr>
          <a:xfrm>
            <a:off x="3441548" y="4295545"/>
            <a:ext cx="2260902" cy="738319"/>
            <a:chOff x="1309082" y="4243804"/>
            <a:chExt cx="2260902" cy="738319"/>
          </a:xfrm>
        </p:grpSpPr>
        <p:pic>
          <p:nvPicPr>
            <p:cNvPr id="10" name="Immagine 9">
              <a:extLst>
                <a:ext uri="{FF2B5EF4-FFF2-40B4-BE49-F238E27FC236}">
                  <a16:creationId xmlns:a16="http://schemas.microsoft.com/office/drawing/2014/main" id="{AB797188-50AA-EEC9-C379-761732586F96}"/>
                </a:ext>
              </a:extLst>
            </p:cNvPr>
            <p:cNvPicPr>
              <a:picLocks noChangeAspect="1"/>
            </p:cNvPicPr>
            <p:nvPr/>
          </p:nvPicPr>
          <p:blipFill rotWithShape="1">
            <a:blip r:embed="rId5"/>
            <a:srcRect l="58593" r="21831"/>
            <a:stretch/>
          </p:blipFill>
          <p:spPr>
            <a:xfrm>
              <a:off x="1309082" y="4243804"/>
              <a:ext cx="789684" cy="738319"/>
            </a:xfrm>
            <a:prstGeom prst="rect">
              <a:avLst/>
            </a:prstGeom>
          </p:spPr>
        </p:pic>
        <p:pic>
          <p:nvPicPr>
            <p:cNvPr id="11" name="Immagine 10">
              <a:extLst>
                <a:ext uri="{FF2B5EF4-FFF2-40B4-BE49-F238E27FC236}">
                  <a16:creationId xmlns:a16="http://schemas.microsoft.com/office/drawing/2014/main" id="{62E52878-49DF-1766-A1F8-B70D250F679F}"/>
                </a:ext>
              </a:extLst>
            </p:cNvPr>
            <p:cNvPicPr>
              <a:picLocks noChangeAspect="1"/>
            </p:cNvPicPr>
            <p:nvPr/>
          </p:nvPicPr>
          <p:blipFill rotWithShape="1">
            <a:blip r:embed="rId6"/>
            <a:srcRect b="27418"/>
            <a:stretch/>
          </p:blipFill>
          <p:spPr>
            <a:xfrm>
              <a:off x="2167990" y="4615551"/>
              <a:ext cx="1401994" cy="279482"/>
            </a:xfrm>
            <a:prstGeom prst="rect">
              <a:avLst/>
            </a:prstGeom>
          </p:spPr>
        </p:pic>
      </p:grpSp>
    </p:spTree>
    <p:extLst>
      <p:ext uri="{BB962C8B-B14F-4D97-AF65-F5344CB8AC3E}">
        <p14:creationId xmlns:p14="http://schemas.microsoft.com/office/powerpoint/2010/main" val="335573760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1720502" y="311674"/>
            <a:ext cx="5702993" cy="67404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GB" sz="2400" b="1" dirty="0">
                <a:solidFill>
                  <a:srgbClr val="216498"/>
                </a:solidFill>
                <a:latin typeface="+mj-lt"/>
                <a:ea typeface="Source Sans Pro"/>
                <a:cs typeface="Source Sans Pro"/>
                <a:sym typeface="Source Sans Pro"/>
              </a:rPr>
              <a:t>Finding a Language Processing Tool</a:t>
            </a:r>
            <a:endParaRPr sz="2800" b="1" dirty="0">
              <a:solidFill>
                <a:srgbClr val="216498"/>
              </a:solidFill>
              <a:latin typeface="+mj-lt"/>
              <a:ea typeface="Source Sans Pro"/>
              <a:cs typeface="Source Sans Pro"/>
              <a:sym typeface="Source Sans Pro"/>
            </a:endParaRPr>
          </a:p>
        </p:txBody>
      </p:sp>
      <p:pic>
        <p:nvPicPr>
          <p:cNvPr id="2" name="Immagine 1">
            <a:extLst>
              <a:ext uri="{FF2B5EF4-FFF2-40B4-BE49-F238E27FC236}">
                <a16:creationId xmlns:a16="http://schemas.microsoft.com/office/drawing/2014/main" id="{20C620E2-DCF7-9980-82FA-320E29540F43}"/>
              </a:ext>
            </a:extLst>
          </p:cNvPr>
          <p:cNvPicPr>
            <a:picLocks noChangeAspect="1"/>
          </p:cNvPicPr>
          <p:nvPr/>
        </p:nvPicPr>
        <p:blipFill>
          <a:blip r:embed="rId3"/>
          <a:stretch>
            <a:fillRect/>
          </a:stretch>
        </p:blipFill>
        <p:spPr>
          <a:xfrm>
            <a:off x="9144" y="0"/>
            <a:ext cx="527538" cy="5143500"/>
          </a:xfrm>
          <a:prstGeom prst="rect">
            <a:avLst/>
          </a:prstGeom>
        </p:spPr>
      </p:pic>
      <p:cxnSp>
        <p:nvCxnSpPr>
          <p:cNvPr id="12" name="Connettore 1 11">
            <a:extLst>
              <a:ext uri="{FF2B5EF4-FFF2-40B4-BE49-F238E27FC236}">
                <a16:creationId xmlns:a16="http://schemas.microsoft.com/office/drawing/2014/main" id="{C5E996A5-A0E1-6570-6932-E30806CB6CFD}"/>
              </a:ext>
            </a:extLst>
          </p:cNvPr>
          <p:cNvCxnSpPr/>
          <p:nvPr/>
        </p:nvCxnSpPr>
        <p:spPr>
          <a:xfrm>
            <a:off x="1511164" y="4157785"/>
            <a:ext cx="6121671" cy="0"/>
          </a:xfrm>
          <a:prstGeom prst="line">
            <a:avLst/>
          </a:prstGeom>
          <a:ln>
            <a:solidFill>
              <a:srgbClr val="216498"/>
            </a:solidFill>
          </a:ln>
        </p:spPr>
        <p:style>
          <a:lnRef idx="1">
            <a:schemeClr val="accent1"/>
          </a:lnRef>
          <a:fillRef idx="0">
            <a:schemeClr val="accent1"/>
          </a:fillRef>
          <a:effectRef idx="0">
            <a:schemeClr val="accent1"/>
          </a:effectRef>
          <a:fontRef idx="minor">
            <a:schemeClr val="tx1"/>
          </a:fontRef>
        </p:style>
      </p:cxnSp>
      <p:sp>
        <p:nvSpPr>
          <p:cNvPr id="22" name="Google Shape;54;p13">
            <a:extLst>
              <a:ext uri="{FF2B5EF4-FFF2-40B4-BE49-F238E27FC236}">
                <a16:creationId xmlns:a16="http://schemas.microsoft.com/office/drawing/2014/main" id="{BA485454-548B-D82A-7DFA-90A51BDE6DBB}"/>
              </a:ext>
            </a:extLst>
          </p:cNvPr>
          <p:cNvSpPr txBox="1">
            <a:spLocks/>
          </p:cNvSpPr>
          <p:nvPr/>
        </p:nvSpPr>
        <p:spPr>
          <a:xfrm>
            <a:off x="1193390" y="1323476"/>
            <a:ext cx="7194884" cy="268981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pPr algn="l">
              <a:lnSpc>
                <a:spcPct val="150000"/>
              </a:lnSpc>
            </a:pPr>
            <a:r>
              <a:rPr lang="en-GB" sz="1400" b="1" dirty="0">
                <a:solidFill>
                  <a:srgbClr val="0B2134"/>
                </a:solidFill>
                <a:latin typeface="+mn-lt"/>
                <a:ea typeface="Source Sans Pro"/>
                <a:cs typeface="Source Sans Pro"/>
                <a:sym typeface="Source Sans Pro"/>
                <a:hlinkClick r:id="rId4"/>
              </a:rPr>
              <a:t>Language Resource Switchboard</a:t>
            </a:r>
            <a:endParaRPr lang="en-GB" sz="1400" dirty="0">
              <a:solidFill>
                <a:srgbClr val="0B2134"/>
              </a:solidFill>
              <a:latin typeface="+mn-lt"/>
              <a:ea typeface="Source Sans Pro"/>
              <a:cs typeface="Source Sans Pro"/>
              <a:sym typeface="Source Sans Pro"/>
            </a:endParaRPr>
          </a:p>
          <a:p>
            <a:pPr marL="285750" indent="-285750" algn="l">
              <a:lnSpc>
                <a:spcPct val="150000"/>
              </a:lnSpc>
              <a:buSzPct val="100000"/>
              <a:buFont typeface="Arial" panose="020B0604020202020204" pitchFamily="34" charset="0"/>
              <a:buChar char="•"/>
            </a:pPr>
            <a:r>
              <a:rPr lang="en-US" sz="1400" dirty="0">
                <a:solidFill>
                  <a:srgbClr val="0B2134"/>
                </a:solidFill>
                <a:latin typeface="+mn-lt"/>
                <a:ea typeface="Source Sans Pro"/>
                <a:cs typeface="Source Sans Pro"/>
                <a:sym typeface="Source Sans Pro"/>
              </a:rPr>
              <a:t>A central service that you can use to upload a text or a URL and find a matching web-based tool to </a:t>
            </a:r>
            <a:r>
              <a:rPr lang="en-US" sz="1400" dirty="0" err="1">
                <a:solidFill>
                  <a:srgbClr val="0B2134"/>
                </a:solidFill>
                <a:latin typeface="+mn-lt"/>
                <a:ea typeface="Source Sans Pro"/>
                <a:cs typeface="Source Sans Pro"/>
                <a:sym typeface="Source Sans Pro"/>
              </a:rPr>
              <a:t>analyse</a:t>
            </a:r>
            <a:r>
              <a:rPr lang="en-US" sz="1400" dirty="0">
                <a:solidFill>
                  <a:srgbClr val="0B2134"/>
                </a:solidFill>
                <a:latin typeface="+mn-lt"/>
                <a:ea typeface="Source Sans Pro"/>
                <a:cs typeface="Source Sans Pro"/>
                <a:sym typeface="Source Sans Pro"/>
              </a:rPr>
              <a:t>, </a:t>
            </a:r>
            <a:r>
              <a:rPr lang="en-US" sz="1400" dirty="0" err="1">
                <a:solidFill>
                  <a:srgbClr val="0B2134"/>
                </a:solidFill>
                <a:latin typeface="+mn-lt"/>
                <a:ea typeface="Source Sans Pro"/>
                <a:cs typeface="Source Sans Pro"/>
                <a:sym typeface="Source Sans Pro"/>
              </a:rPr>
              <a:t>visualise</a:t>
            </a:r>
            <a:r>
              <a:rPr lang="en-US" sz="1400" dirty="0">
                <a:solidFill>
                  <a:srgbClr val="0B2134"/>
                </a:solidFill>
                <a:latin typeface="+mn-lt"/>
                <a:ea typeface="Source Sans Pro"/>
                <a:cs typeface="Source Sans Pro"/>
                <a:sym typeface="Source Sans Pro"/>
              </a:rPr>
              <a:t>, or translate.</a:t>
            </a:r>
          </a:p>
          <a:p>
            <a:pPr marL="285750" indent="-285750" algn="l">
              <a:lnSpc>
                <a:spcPct val="150000"/>
              </a:lnSpc>
              <a:buSzPct val="100000"/>
              <a:buFont typeface="Arial" panose="020B0604020202020204" pitchFamily="34" charset="0"/>
              <a:buChar char="•"/>
            </a:pPr>
            <a:r>
              <a:rPr lang="en-US" sz="1400" dirty="0">
                <a:solidFill>
                  <a:srgbClr val="0B2134"/>
                </a:solidFill>
                <a:latin typeface="+mn-lt"/>
                <a:ea typeface="Source Sans Pro"/>
                <a:cs typeface="Source Sans Pro"/>
                <a:sym typeface="Source Sans Pro"/>
              </a:rPr>
              <a:t>It can be accessed from other research data repositories and services, e.g. VLO, Virtual Collection Registry, ARCHE, DARIAH-DE Repository, PARTHENOS VRE, and </a:t>
            </a:r>
            <a:r>
              <a:rPr lang="en-US" sz="1400" dirty="0" err="1">
                <a:solidFill>
                  <a:srgbClr val="0B2134"/>
                </a:solidFill>
                <a:latin typeface="+mn-lt"/>
                <a:ea typeface="Source Sans Pro"/>
                <a:cs typeface="Source Sans Pro"/>
                <a:sym typeface="Source Sans Pro"/>
              </a:rPr>
              <a:t>TextGrid</a:t>
            </a:r>
            <a:endParaRPr lang="en-US" sz="1400" dirty="0">
              <a:solidFill>
                <a:srgbClr val="0B2134"/>
              </a:solidFill>
              <a:latin typeface="+mn-lt"/>
              <a:ea typeface="Source Sans Pro"/>
              <a:cs typeface="Source Sans Pro"/>
              <a:sym typeface="Source Sans Pro"/>
            </a:endParaRPr>
          </a:p>
          <a:p>
            <a:pPr algn="l"/>
            <a:endParaRPr lang="en-GB" sz="1400" dirty="0">
              <a:solidFill>
                <a:srgbClr val="216498"/>
              </a:solidFill>
              <a:latin typeface="Source Sans Pro"/>
              <a:ea typeface="Source Sans Pro"/>
              <a:cs typeface="Source Sans Pro"/>
              <a:sym typeface="Source Sans Pro"/>
            </a:endParaRPr>
          </a:p>
          <a:p>
            <a:pPr algn="l"/>
            <a:endParaRPr lang="en-GB" sz="1400" dirty="0">
              <a:solidFill>
                <a:srgbClr val="216498"/>
              </a:solidFill>
              <a:latin typeface="Source Sans Pro"/>
              <a:ea typeface="Source Sans Pro"/>
              <a:cs typeface="Source Sans Pro"/>
              <a:sym typeface="Source Sans Pro"/>
            </a:endParaRPr>
          </a:p>
        </p:txBody>
      </p:sp>
      <p:grpSp>
        <p:nvGrpSpPr>
          <p:cNvPr id="9" name="Gruppo 8">
            <a:extLst>
              <a:ext uri="{FF2B5EF4-FFF2-40B4-BE49-F238E27FC236}">
                <a16:creationId xmlns:a16="http://schemas.microsoft.com/office/drawing/2014/main" id="{E5A28A52-4A12-6376-EDC6-A42C4EB15B66}"/>
              </a:ext>
            </a:extLst>
          </p:cNvPr>
          <p:cNvGrpSpPr/>
          <p:nvPr/>
        </p:nvGrpSpPr>
        <p:grpSpPr>
          <a:xfrm>
            <a:off x="3441548" y="4295545"/>
            <a:ext cx="2260902" cy="738319"/>
            <a:chOff x="1309082" y="4243804"/>
            <a:chExt cx="2260902" cy="738319"/>
          </a:xfrm>
        </p:grpSpPr>
        <p:pic>
          <p:nvPicPr>
            <p:cNvPr id="10" name="Immagine 9">
              <a:extLst>
                <a:ext uri="{FF2B5EF4-FFF2-40B4-BE49-F238E27FC236}">
                  <a16:creationId xmlns:a16="http://schemas.microsoft.com/office/drawing/2014/main" id="{AB797188-50AA-EEC9-C379-761732586F96}"/>
                </a:ext>
              </a:extLst>
            </p:cNvPr>
            <p:cNvPicPr>
              <a:picLocks noChangeAspect="1"/>
            </p:cNvPicPr>
            <p:nvPr/>
          </p:nvPicPr>
          <p:blipFill rotWithShape="1">
            <a:blip r:embed="rId5"/>
            <a:srcRect l="58593" r="21831"/>
            <a:stretch/>
          </p:blipFill>
          <p:spPr>
            <a:xfrm>
              <a:off x="1309082" y="4243804"/>
              <a:ext cx="789684" cy="738319"/>
            </a:xfrm>
            <a:prstGeom prst="rect">
              <a:avLst/>
            </a:prstGeom>
          </p:spPr>
        </p:pic>
        <p:pic>
          <p:nvPicPr>
            <p:cNvPr id="11" name="Immagine 10">
              <a:extLst>
                <a:ext uri="{FF2B5EF4-FFF2-40B4-BE49-F238E27FC236}">
                  <a16:creationId xmlns:a16="http://schemas.microsoft.com/office/drawing/2014/main" id="{62E52878-49DF-1766-A1F8-B70D250F679F}"/>
                </a:ext>
              </a:extLst>
            </p:cNvPr>
            <p:cNvPicPr>
              <a:picLocks noChangeAspect="1"/>
            </p:cNvPicPr>
            <p:nvPr/>
          </p:nvPicPr>
          <p:blipFill rotWithShape="1">
            <a:blip r:embed="rId6"/>
            <a:srcRect b="27418"/>
            <a:stretch/>
          </p:blipFill>
          <p:spPr>
            <a:xfrm>
              <a:off x="2167990" y="4615551"/>
              <a:ext cx="1401994" cy="279482"/>
            </a:xfrm>
            <a:prstGeom prst="rect">
              <a:avLst/>
            </a:prstGeom>
          </p:spPr>
        </p:pic>
      </p:grpSp>
    </p:spTree>
    <p:extLst>
      <p:ext uri="{BB962C8B-B14F-4D97-AF65-F5344CB8AC3E}">
        <p14:creationId xmlns:p14="http://schemas.microsoft.com/office/powerpoint/2010/main" val="374893717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973590" y="384402"/>
            <a:ext cx="7414684" cy="818534"/>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GB" sz="2400" b="1" dirty="0">
                <a:solidFill>
                  <a:srgbClr val="216498"/>
                </a:solidFill>
                <a:latin typeface="+mj-lt"/>
                <a:ea typeface="Source Sans Pro"/>
                <a:cs typeface="Source Sans Pro"/>
                <a:sym typeface="Source Sans Pro"/>
              </a:rPr>
              <a:t>Using Published Language Resources and Tools</a:t>
            </a:r>
            <a:endParaRPr sz="2800" b="1" dirty="0">
              <a:solidFill>
                <a:srgbClr val="216498"/>
              </a:solidFill>
              <a:latin typeface="+mj-lt"/>
              <a:ea typeface="Source Sans Pro"/>
              <a:cs typeface="Source Sans Pro"/>
              <a:sym typeface="Source Sans Pro"/>
            </a:endParaRPr>
          </a:p>
        </p:txBody>
      </p:sp>
      <p:pic>
        <p:nvPicPr>
          <p:cNvPr id="2" name="Immagine 1">
            <a:extLst>
              <a:ext uri="{FF2B5EF4-FFF2-40B4-BE49-F238E27FC236}">
                <a16:creationId xmlns:a16="http://schemas.microsoft.com/office/drawing/2014/main" id="{20C620E2-DCF7-9980-82FA-320E29540F43}"/>
              </a:ext>
            </a:extLst>
          </p:cNvPr>
          <p:cNvPicPr>
            <a:picLocks noChangeAspect="1"/>
          </p:cNvPicPr>
          <p:nvPr/>
        </p:nvPicPr>
        <p:blipFill>
          <a:blip r:embed="rId3"/>
          <a:stretch>
            <a:fillRect/>
          </a:stretch>
        </p:blipFill>
        <p:spPr>
          <a:xfrm>
            <a:off x="9144" y="0"/>
            <a:ext cx="527538" cy="5143500"/>
          </a:xfrm>
          <a:prstGeom prst="rect">
            <a:avLst/>
          </a:prstGeom>
        </p:spPr>
      </p:pic>
      <p:cxnSp>
        <p:nvCxnSpPr>
          <p:cNvPr id="12" name="Connettore 1 11">
            <a:extLst>
              <a:ext uri="{FF2B5EF4-FFF2-40B4-BE49-F238E27FC236}">
                <a16:creationId xmlns:a16="http://schemas.microsoft.com/office/drawing/2014/main" id="{C5E996A5-A0E1-6570-6932-E30806CB6CFD}"/>
              </a:ext>
            </a:extLst>
          </p:cNvPr>
          <p:cNvCxnSpPr/>
          <p:nvPr/>
        </p:nvCxnSpPr>
        <p:spPr>
          <a:xfrm>
            <a:off x="1511164" y="4157785"/>
            <a:ext cx="6121671" cy="0"/>
          </a:xfrm>
          <a:prstGeom prst="line">
            <a:avLst/>
          </a:prstGeom>
          <a:ln>
            <a:solidFill>
              <a:srgbClr val="216498"/>
            </a:solidFill>
          </a:ln>
        </p:spPr>
        <p:style>
          <a:lnRef idx="1">
            <a:schemeClr val="accent1"/>
          </a:lnRef>
          <a:fillRef idx="0">
            <a:schemeClr val="accent1"/>
          </a:fillRef>
          <a:effectRef idx="0">
            <a:schemeClr val="accent1"/>
          </a:effectRef>
          <a:fontRef idx="minor">
            <a:schemeClr val="tx1"/>
          </a:fontRef>
        </p:style>
      </p:cxnSp>
      <p:sp>
        <p:nvSpPr>
          <p:cNvPr id="22" name="Google Shape;54;p13">
            <a:extLst>
              <a:ext uri="{FF2B5EF4-FFF2-40B4-BE49-F238E27FC236}">
                <a16:creationId xmlns:a16="http://schemas.microsoft.com/office/drawing/2014/main" id="{BA485454-548B-D82A-7DFA-90A51BDE6DBB}"/>
              </a:ext>
            </a:extLst>
          </p:cNvPr>
          <p:cNvSpPr txBox="1">
            <a:spLocks/>
          </p:cNvSpPr>
          <p:nvPr/>
        </p:nvSpPr>
        <p:spPr>
          <a:xfrm>
            <a:off x="1193390" y="1323476"/>
            <a:ext cx="7194884" cy="268981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pPr algn="l">
              <a:lnSpc>
                <a:spcPct val="150000"/>
              </a:lnSpc>
            </a:pPr>
            <a:r>
              <a:rPr lang="en-GB" sz="1400" b="1" dirty="0">
                <a:solidFill>
                  <a:srgbClr val="0B2134"/>
                </a:solidFill>
                <a:latin typeface="+mn-lt"/>
                <a:ea typeface="Source Sans Pro"/>
                <a:cs typeface="Source Sans Pro"/>
                <a:sym typeface="Source Sans Pro"/>
                <a:hlinkClick r:id="rId4"/>
              </a:rPr>
              <a:t>Virtual Collection Registry</a:t>
            </a:r>
            <a:endParaRPr lang="en-GB" sz="1400" dirty="0">
              <a:solidFill>
                <a:srgbClr val="0B2134"/>
              </a:solidFill>
              <a:latin typeface="+mn-lt"/>
              <a:ea typeface="Source Sans Pro"/>
              <a:cs typeface="Source Sans Pro"/>
              <a:sym typeface="Source Sans Pro"/>
            </a:endParaRPr>
          </a:p>
          <a:p>
            <a:pPr marL="285750" indent="-285750" algn="l">
              <a:lnSpc>
                <a:spcPct val="150000"/>
              </a:lnSpc>
              <a:buSzPct val="100000"/>
              <a:buFont typeface="Arial" panose="020B0604020202020204" pitchFamily="34" charset="0"/>
              <a:buChar char="•"/>
            </a:pPr>
            <a:r>
              <a:rPr lang="en-US" sz="1400" dirty="0">
                <a:solidFill>
                  <a:srgbClr val="0B2134"/>
                </a:solidFill>
                <a:latin typeface="+mn-lt"/>
                <a:ea typeface="Source Sans Pro"/>
                <a:cs typeface="Source Sans Pro"/>
                <a:sym typeface="Source Sans Pro"/>
              </a:rPr>
              <a:t>Collect the datasets discovered (via the VLO) into a virtual collection</a:t>
            </a:r>
          </a:p>
          <a:p>
            <a:pPr marL="285750" indent="-285750" algn="l">
              <a:lnSpc>
                <a:spcPct val="150000"/>
              </a:lnSpc>
              <a:buSzPct val="100000"/>
              <a:buFont typeface="Arial" panose="020B0604020202020204" pitchFamily="34" charset="0"/>
              <a:buChar char="•"/>
            </a:pPr>
            <a:r>
              <a:rPr lang="en-US" sz="1400" dirty="0">
                <a:solidFill>
                  <a:srgbClr val="0B2134"/>
                </a:solidFill>
                <a:latin typeface="+mn-lt"/>
                <a:ea typeface="Source Sans Pro"/>
                <a:cs typeface="Source Sans Pro"/>
                <a:sym typeface="Source Sans Pro"/>
              </a:rPr>
              <a:t>A virtual collection may contain links to datasets, tutorials, reference documents on a topic</a:t>
            </a:r>
          </a:p>
          <a:p>
            <a:pPr marL="285750" indent="-285750" algn="l">
              <a:lnSpc>
                <a:spcPct val="150000"/>
              </a:lnSpc>
              <a:buSzPct val="100000"/>
              <a:buFont typeface="Arial" panose="020B0604020202020204" pitchFamily="34" charset="0"/>
              <a:buChar char="•"/>
            </a:pPr>
            <a:r>
              <a:rPr lang="en-US" sz="1400" dirty="0">
                <a:solidFill>
                  <a:srgbClr val="0B2134"/>
                </a:solidFill>
                <a:latin typeface="+mn-lt"/>
                <a:ea typeface="Source Sans Pro"/>
                <a:cs typeface="Source Sans Pro"/>
                <a:sym typeface="Source Sans Pro"/>
              </a:rPr>
              <a:t>You can cite and share the virtual collections with others</a:t>
            </a:r>
          </a:p>
          <a:p>
            <a:pPr marL="285750" indent="-285750" algn="l">
              <a:lnSpc>
                <a:spcPct val="150000"/>
              </a:lnSpc>
              <a:buSzPct val="100000"/>
              <a:buFont typeface="Arial" panose="020B0604020202020204" pitchFamily="34" charset="0"/>
              <a:buChar char="•"/>
            </a:pPr>
            <a:r>
              <a:rPr lang="en-US" sz="1400" dirty="0">
                <a:solidFill>
                  <a:srgbClr val="0B2134"/>
                </a:solidFill>
                <a:latin typeface="+mn-lt"/>
                <a:ea typeface="Source Sans Pro"/>
                <a:cs typeface="Source Sans Pro"/>
                <a:sym typeface="Source Sans Pro"/>
              </a:rPr>
              <a:t>The text collections can be downloaded or processed with a matching Switchboard tool</a:t>
            </a:r>
          </a:p>
          <a:p>
            <a:pPr algn="l"/>
            <a:endParaRPr lang="en-GB" sz="1400" dirty="0">
              <a:solidFill>
                <a:srgbClr val="216498"/>
              </a:solidFill>
              <a:latin typeface="Source Sans Pro"/>
              <a:ea typeface="Source Sans Pro"/>
              <a:cs typeface="Source Sans Pro"/>
              <a:sym typeface="Source Sans Pro"/>
            </a:endParaRPr>
          </a:p>
        </p:txBody>
      </p:sp>
      <p:grpSp>
        <p:nvGrpSpPr>
          <p:cNvPr id="9" name="Gruppo 8">
            <a:extLst>
              <a:ext uri="{FF2B5EF4-FFF2-40B4-BE49-F238E27FC236}">
                <a16:creationId xmlns:a16="http://schemas.microsoft.com/office/drawing/2014/main" id="{E5A28A52-4A12-6376-EDC6-A42C4EB15B66}"/>
              </a:ext>
            </a:extLst>
          </p:cNvPr>
          <p:cNvGrpSpPr/>
          <p:nvPr/>
        </p:nvGrpSpPr>
        <p:grpSpPr>
          <a:xfrm>
            <a:off x="3441548" y="4295545"/>
            <a:ext cx="2260902" cy="738319"/>
            <a:chOff x="1309082" y="4243804"/>
            <a:chExt cx="2260902" cy="738319"/>
          </a:xfrm>
        </p:grpSpPr>
        <p:pic>
          <p:nvPicPr>
            <p:cNvPr id="10" name="Immagine 9">
              <a:extLst>
                <a:ext uri="{FF2B5EF4-FFF2-40B4-BE49-F238E27FC236}">
                  <a16:creationId xmlns:a16="http://schemas.microsoft.com/office/drawing/2014/main" id="{AB797188-50AA-EEC9-C379-761732586F96}"/>
                </a:ext>
              </a:extLst>
            </p:cNvPr>
            <p:cNvPicPr>
              <a:picLocks noChangeAspect="1"/>
            </p:cNvPicPr>
            <p:nvPr/>
          </p:nvPicPr>
          <p:blipFill rotWithShape="1">
            <a:blip r:embed="rId5"/>
            <a:srcRect l="58593" r="21831"/>
            <a:stretch/>
          </p:blipFill>
          <p:spPr>
            <a:xfrm>
              <a:off x="1309082" y="4243804"/>
              <a:ext cx="789684" cy="738319"/>
            </a:xfrm>
            <a:prstGeom prst="rect">
              <a:avLst/>
            </a:prstGeom>
          </p:spPr>
        </p:pic>
        <p:pic>
          <p:nvPicPr>
            <p:cNvPr id="11" name="Immagine 10">
              <a:extLst>
                <a:ext uri="{FF2B5EF4-FFF2-40B4-BE49-F238E27FC236}">
                  <a16:creationId xmlns:a16="http://schemas.microsoft.com/office/drawing/2014/main" id="{62E52878-49DF-1766-A1F8-B70D250F679F}"/>
                </a:ext>
              </a:extLst>
            </p:cNvPr>
            <p:cNvPicPr>
              <a:picLocks noChangeAspect="1"/>
            </p:cNvPicPr>
            <p:nvPr/>
          </p:nvPicPr>
          <p:blipFill rotWithShape="1">
            <a:blip r:embed="rId6"/>
            <a:srcRect b="27418"/>
            <a:stretch/>
          </p:blipFill>
          <p:spPr>
            <a:xfrm>
              <a:off x="2167990" y="4615551"/>
              <a:ext cx="1401994" cy="279482"/>
            </a:xfrm>
            <a:prstGeom prst="rect">
              <a:avLst/>
            </a:prstGeom>
          </p:spPr>
        </p:pic>
      </p:grpSp>
    </p:spTree>
    <p:extLst>
      <p:ext uri="{BB962C8B-B14F-4D97-AF65-F5344CB8AC3E}">
        <p14:creationId xmlns:p14="http://schemas.microsoft.com/office/powerpoint/2010/main" val="34451120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1720502" y="311674"/>
            <a:ext cx="5702993" cy="67404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GB" sz="2400" b="1" dirty="0">
                <a:solidFill>
                  <a:srgbClr val="216498"/>
                </a:solidFill>
                <a:latin typeface="+mj-lt"/>
                <a:ea typeface="Source Sans Pro"/>
                <a:cs typeface="Source Sans Pro"/>
                <a:sym typeface="Source Sans Pro"/>
              </a:rPr>
              <a:t>A New Paradigm</a:t>
            </a:r>
            <a:endParaRPr sz="2800" b="1" dirty="0">
              <a:solidFill>
                <a:srgbClr val="216498"/>
              </a:solidFill>
              <a:latin typeface="+mj-lt"/>
              <a:ea typeface="Source Sans Pro" panose="020B0503030403020204" pitchFamily="34" charset="0"/>
              <a:cs typeface="Source Sans Pro"/>
              <a:sym typeface="Source Sans Pro"/>
            </a:endParaRPr>
          </a:p>
        </p:txBody>
      </p:sp>
      <p:pic>
        <p:nvPicPr>
          <p:cNvPr id="2" name="Immagine 1">
            <a:extLst>
              <a:ext uri="{FF2B5EF4-FFF2-40B4-BE49-F238E27FC236}">
                <a16:creationId xmlns:a16="http://schemas.microsoft.com/office/drawing/2014/main" id="{20C620E2-DCF7-9980-82FA-320E29540F43}"/>
              </a:ext>
            </a:extLst>
          </p:cNvPr>
          <p:cNvPicPr>
            <a:picLocks noChangeAspect="1"/>
          </p:cNvPicPr>
          <p:nvPr/>
        </p:nvPicPr>
        <p:blipFill>
          <a:blip r:embed="rId3"/>
          <a:stretch>
            <a:fillRect/>
          </a:stretch>
        </p:blipFill>
        <p:spPr>
          <a:xfrm>
            <a:off x="9144" y="0"/>
            <a:ext cx="527538" cy="5143500"/>
          </a:xfrm>
          <a:prstGeom prst="rect">
            <a:avLst/>
          </a:prstGeom>
        </p:spPr>
      </p:pic>
      <p:cxnSp>
        <p:nvCxnSpPr>
          <p:cNvPr id="12" name="Connettore 1 11">
            <a:extLst>
              <a:ext uri="{FF2B5EF4-FFF2-40B4-BE49-F238E27FC236}">
                <a16:creationId xmlns:a16="http://schemas.microsoft.com/office/drawing/2014/main" id="{C5E996A5-A0E1-6570-6932-E30806CB6CFD}"/>
              </a:ext>
            </a:extLst>
          </p:cNvPr>
          <p:cNvCxnSpPr/>
          <p:nvPr/>
        </p:nvCxnSpPr>
        <p:spPr>
          <a:xfrm>
            <a:off x="1511164" y="4157785"/>
            <a:ext cx="6121671" cy="0"/>
          </a:xfrm>
          <a:prstGeom prst="line">
            <a:avLst/>
          </a:prstGeom>
          <a:ln>
            <a:solidFill>
              <a:srgbClr val="216498"/>
            </a:solidFill>
          </a:ln>
        </p:spPr>
        <p:style>
          <a:lnRef idx="1">
            <a:schemeClr val="accent1"/>
          </a:lnRef>
          <a:fillRef idx="0">
            <a:schemeClr val="accent1"/>
          </a:fillRef>
          <a:effectRef idx="0">
            <a:schemeClr val="accent1"/>
          </a:effectRef>
          <a:fontRef idx="minor">
            <a:schemeClr val="tx1"/>
          </a:fontRef>
        </p:style>
      </p:cxnSp>
      <p:sp>
        <p:nvSpPr>
          <p:cNvPr id="22" name="Google Shape;54;p13">
            <a:extLst>
              <a:ext uri="{FF2B5EF4-FFF2-40B4-BE49-F238E27FC236}">
                <a16:creationId xmlns:a16="http://schemas.microsoft.com/office/drawing/2014/main" id="{BA485454-548B-D82A-7DFA-90A51BDE6DBB}"/>
              </a:ext>
            </a:extLst>
          </p:cNvPr>
          <p:cNvSpPr txBox="1">
            <a:spLocks/>
          </p:cNvSpPr>
          <p:nvPr/>
        </p:nvSpPr>
        <p:spPr>
          <a:xfrm>
            <a:off x="1199406" y="1123473"/>
            <a:ext cx="7194884" cy="268981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pPr marL="0" lvl="0" indent="0" algn="l" rtl="0">
              <a:spcBef>
                <a:spcPts val="0"/>
              </a:spcBef>
              <a:spcAft>
                <a:spcPts val="0"/>
              </a:spcAft>
              <a:buNone/>
            </a:pPr>
            <a:r>
              <a:rPr lang="en-US" sz="1600" dirty="0">
                <a:solidFill>
                  <a:srgbClr val="333333"/>
                </a:solidFill>
                <a:highlight>
                  <a:srgbClr val="FFFFFF"/>
                </a:highlight>
                <a:latin typeface="+mn-lt"/>
                <a:ea typeface="Questrial"/>
                <a:cs typeface="Questrial"/>
                <a:sym typeface="Questrial"/>
              </a:rPr>
              <a:t>"Open Science represents a </a:t>
            </a:r>
            <a:r>
              <a:rPr lang="en-US" sz="1600" b="1" dirty="0">
                <a:solidFill>
                  <a:srgbClr val="333333"/>
                </a:solidFill>
                <a:highlight>
                  <a:srgbClr val="FFFFFF"/>
                </a:highlight>
                <a:latin typeface="+mn-lt"/>
                <a:ea typeface="Questrial"/>
                <a:cs typeface="Questrial"/>
                <a:sym typeface="Questrial"/>
              </a:rPr>
              <a:t>new approach to the scientific process </a:t>
            </a:r>
            <a:r>
              <a:rPr lang="en-US" sz="1600" dirty="0">
                <a:solidFill>
                  <a:srgbClr val="333333"/>
                </a:solidFill>
                <a:highlight>
                  <a:srgbClr val="FFFFFF"/>
                </a:highlight>
                <a:latin typeface="+mn-lt"/>
                <a:ea typeface="Questrial"/>
                <a:cs typeface="Questrial"/>
                <a:sym typeface="Questrial"/>
              </a:rPr>
              <a:t>based on cooperative work and new ways of diffusing knowledge by using digital technologies and new collaborative tools (</a:t>
            </a:r>
            <a:r>
              <a:rPr lang="en-US" sz="1600" u="sng" dirty="0">
                <a:solidFill>
                  <a:schemeClr val="hlink"/>
                </a:solidFill>
                <a:highlight>
                  <a:srgbClr val="FFFFFF"/>
                </a:highlight>
                <a:latin typeface="+mn-lt"/>
                <a:ea typeface="Questrial"/>
                <a:cs typeface="Questrial"/>
                <a:sym typeface="Questrial"/>
                <a:hlinkClick r:id="rId4"/>
              </a:rPr>
              <a:t>European Commission, 2016</a:t>
            </a:r>
            <a:r>
              <a:rPr lang="en-US" sz="1600" dirty="0">
                <a:solidFill>
                  <a:srgbClr val="333333"/>
                </a:solidFill>
                <a:highlight>
                  <a:srgbClr val="FFFFFF"/>
                </a:highlight>
                <a:latin typeface="+mn-lt"/>
                <a:ea typeface="Questrial"/>
                <a:cs typeface="Questrial"/>
                <a:sym typeface="Questrial"/>
              </a:rPr>
              <a:t>)"</a:t>
            </a:r>
          </a:p>
          <a:p>
            <a:pPr marL="0" lvl="0" indent="0" algn="l" rtl="0">
              <a:spcBef>
                <a:spcPts val="0"/>
              </a:spcBef>
              <a:spcAft>
                <a:spcPts val="0"/>
              </a:spcAft>
              <a:buNone/>
            </a:pPr>
            <a:endParaRPr lang="en-US" sz="1600" dirty="0">
              <a:solidFill>
                <a:srgbClr val="333333"/>
              </a:solidFill>
              <a:highlight>
                <a:srgbClr val="FFFFFF"/>
              </a:highlight>
              <a:latin typeface="+mn-lt"/>
              <a:ea typeface="Questrial"/>
              <a:cs typeface="Questrial"/>
              <a:sym typeface="Questrial"/>
            </a:endParaRPr>
          </a:p>
          <a:p>
            <a:pPr marL="0" lvl="0" indent="0" algn="l" rtl="0">
              <a:spcBef>
                <a:spcPts val="0"/>
              </a:spcBef>
              <a:spcAft>
                <a:spcPts val="0"/>
              </a:spcAft>
              <a:buNone/>
            </a:pPr>
            <a:endParaRPr lang="en-US" sz="1600" dirty="0">
              <a:solidFill>
                <a:srgbClr val="333333"/>
              </a:solidFill>
              <a:highlight>
                <a:srgbClr val="FFFFFF"/>
              </a:highlight>
              <a:latin typeface="+mn-lt"/>
              <a:ea typeface="Questrial"/>
              <a:cs typeface="Questrial"/>
              <a:sym typeface="Questrial"/>
            </a:endParaRPr>
          </a:p>
          <a:p>
            <a:pPr marL="0" lvl="0" indent="0" algn="l" rtl="0">
              <a:spcBef>
                <a:spcPts val="0"/>
              </a:spcBef>
              <a:spcAft>
                <a:spcPts val="0"/>
              </a:spcAft>
              <a:buNone/>
            </a:pPr>
            <a:r>
              <a:rPr lang="en-US" sz="1600" dirty="0">
                <a:solidFill>
                  <a:schemeClr val="dk1"/>
                </a:solidFill>
                <a:latin typeface="+mn-lt"/>
                <a:ea typeface="Questrial"/>
                <a:cs typeface="Questrial"/>
                <a:sym typeface="Questrial"/>
              </a:rPr>
              <a:t>Open science encompasses unhindered access to scientific articles, access to data from public research, and collaborative research enabled by ICT tools and incentives.</a:t>
            </a:r>
            <a:r>
              <a:rPr lang="en-US" sz="1600" dirty="0">
                <a:solidFill>
                  <a:srgbClr val="333333"/>
                </a:solidFill>
                <a:highlight>
                  <a:srgbClr val="FFFFFF"/>
                </a:highlight>
                <a:latin typeface="+mn-lt"/>
                <a:ea typeface="Questrial"/>
                <a:cs typeface="Questrial"/>
                <a:sym typeface="Questrial"/>
              </a:rPr>
              <a:t> (</a:t>
            </a:r>
            <a:r>
              <a:rPr lang="en-US" sz="1600" u="sng" dirty="0">
                <a:solidFill>
                  <a:schemeClr val="hlink"/>
                </a:solidFill>
                <a:highlight>
                  <a:srgbClr val="FFFFFF"/>
                </a:highlight>
                <a:latin typeface="+mn-lt"/>
                <a:ea typeface="Questrial"/>
                <a:cs typeface="Questrial"/>
                <a:sym typeface="Questrial"/>
                <a:hlinkClick r:id="rId5"/>
              </a:rPr>
              <a:t>OCSE, 2015</a:t>
            </a:r>
            <a:r>
              <a:rPr lang="en-US" sz="1600" dirty="0">
                <a:solidFill>
                  <a:srgbClr val="333333"/>
                </a:solidFill>
                <a:highlight>
                  <a:srgbClr val="FFFFFF"/>
                </a:highlight>
                <a:latin typeface="+mn-lt"/>
                <a:ea typeface="Questrial"/>
                <a:cs typeface="Questrial"/>
                <a:sym typeface="Questrial"/>
              </a:rPr>
              <a:t>)</a:t>
            </a:r>
            <a:endParaRPr lang="en-US" sz="1600" dirty="0">
              <a:latin typeface="+mn-lt"/>
              <a:ea typeface="Questrial"/>
              <a:cs typeface="Questrial"/>
              <a:sym typeface="Questrial"/>
            </a:endParaRPr>
          </a:p>
        </p:txBody>
      </p:sp>
      <p:grpSp>
        <p:nvGrpSpPr>
          <p:cNvPr id="9" name="Gruppo 8">
            <a:extLst>
              <a:ext uri="{FF2B5EF4-FFF2-40B4-BE49-F238E27FC236}">
                <a16:creationId xmlns:a16="http://schemas.microsoft.com/office/drawing/2014/main" id="{E5A28A52-4A12-6376-EDC6-A42C4EB15B66}"/>
              </a:ext>
            </a:extLst>
          </p:cNvPr>
          <p:cNvGrpSpPr/>
          <p:nvPr/>
        </p:nvGrpSpPr>
        <p:grpSpPr>
          <a:xfrm>
            <a:off x="3441548" y="4295545"/>
            <a:ext cx="2260902" cy="738319"/>
            <a:chOff x="1309082" y="4243804"/>
            <a:chExt cx="2260902" cy="738319"/>
          </a:xfrm>
        </p:grpSpPr>
        <p:pic>
          <p:nvPicPr>
            <p:cNvPr id="10" name="Immagine 9">
              <a:extLst>
                <a:ext uri="{FF2B5EF4-FFF2-40B4-BE49-F238E27FC236}">
                  <a16:creationId xmlns:a16="http://schemas.microsoft.com/office/drawing/2014/main" id="{AB797188-50AA-EEC9-C379-761732586F96}"/>
                </a:ext>
              </a:extLst>
            </p:cNvPr>
            <p:cNvPicPr>
              <a:picLocks noChangeAspect="1"/>
            </p:cNvPicPr>
            <p:nvPr/>
          </p:nvPicPr>
          <p:blipFill rotWithShape="1">
            <a:blip r:embed="rId6"/>
            <a:srcRect l="58593" r="21831"/>
            <a:stretch/>
          </p:blipFill>
          <p:spPr>
            <a:xfrm>
              <a:off x="1309082" y="4243804"/>
              <a:ext cx="789684" cy="738319"/>
            </a:xfrm>
            <a:prstGeom prst="rect">
              <a:avLst/>
            </a:prstGeom>
          </p:spPr>
        </p:pic>
        <p:pic>
          <p:nvPicPr>
            <p:cNvPr id="11" name="Immagine 10">
              <a:extLst>
                <a:ext uri="{FF2B5EF4-FFF2-40B4-BE49-F238E27FC236}">
                  <a16:creationId xmlns:a16="http://schemas.microsoft.com/office/drawing/2014/main" id="{62E52878-49DF-1766-A1F8-B70D250F679F}"/>
                </a:ext>
              </a:extLst>
            </p:cNvPr>
            <p:cNvPicPr>
              <a:picLocks noChangeAspect="1"/>
            </p:cNvPicPr>
            <p:nvPr/>
          </p:nvPicPr>
          <p:blipFill rotWithShape="1">
            <a:blip r:embed="rId7"/>
            <a:srcRect b="27418"/>
            <a:stretch/>
          </p:blipFill>
          <p:spPr>
            <a:xfrm>
              <a:off x="2167990" y="4615551"/>
              <a:ext cx="1401994" cy="279482"/>
            </a:xfrm>
            <a:prstGeom prst="rect">
              <a:avLst/>
            </a:prstGeom>
          </p:spPr>
        </p:pic>
      </p:gr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973590" y="384402"/>
            <a:ext cx="7414684" cy="818534"/>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GB" sz="2400" b="1" dirty="0">
                <a:solidFill>
                  <a:srgbClr val="216498"/>
                </a:solidFill>
                <a:latin typeface="+mj-lt"/>
                <a:ea typeface="Source Sans Pro"/>
                <a:cs typeface="Source Sans Pro"/>
                <a:sym typeface="Source Sans Pro"/>
              </a:rPr>
              <a:t>Exercise 2</a:t>
            </a:r>
            <a:endParaRPr sz="2800" b="1" dirty="0">
              <a:solidFill>
                <a:srgbClr val="216498"/>
              </a:solidFill>
              <a:latin typeface="+mj-lt"/>
              <a:ea typeface="Source Sans Pro"/>
              <a:cs typeface="Source Sans Pro"/>
              <a:sym typeface="Source Sans Pro"/>
            </a:endParaRPr>
          </a:p>
        </p:txBody>
      </p:sp>
      <p:pic>
        <p:nvPicPr>
          <p:cNvPr id="2" name="Immagine 1">
            <a:extLst>
              <a:ext uri="{FF2B5EF4-FFF2-40B4-BE49-F238E27FC236}">
                <a16:creationId xmlns:a16="http://schemas.microsoft.com/office/drawing/2014/main" id="{20C620E2-DCF7-9980-82FA-320E29540F43}"/>
              </a:ext>
            </a:extLst>
          </p:cNvPr>
          <p:cNvPicPr>
            <a:picLocks noChangeAspect="1"/>
          </p:cNvPicPr>
          <p:nvPr/>
        </p:nvPicPr>
        <p:blipFill>
          <a:blip r:embed="rId3"/>
          <a:stretch>
            <a:fillRect/>
          </a:stretch>
        </p:blipFill>
        <p:spPr>
          <a:xfrm>
            <a:off x="9144" y="0"/>
            <a:ext cx="527538" cy="5143500"/>
          </a:xfrm>
          <a:prstGeom prst="rect">
            <a:avLst/>
          </a:prstGeom>
        </p:spPr>
      </p:pic>
      <p:cxnSp>
        <p:nvCxnSpPr>
          <p:cNvPr id="12" name="Connettore 1 11">
            <a:extLst>
              <a:ext uri="{FF2B5EF4-FFF2-40B4-BE49-F238E27FC236}">
                <a16:creationId xmlns:a16="http://schemas.microsoft.com/office/drawing/2014/main" id="{C5E996A5-A0E1-6570-6932-E30806CB6CFD}"/>
              </a:ext>
            </a:extLst>
          </p:cNvPr>
          <p:cNvCxnSpPr/>
          <p:nvPr/>
        </p:nvCxnSpPr>
        <p:spPr>
          <a:xfrm>
            <a:off x="1511164" y="4157785"/>
            <a:ext cx="6121671" cy="0"/>
          </a:xfrm>
          <a:prstGeom prst="line">
            <a:avLst/>
          </a:prstGeom>
          <a:ln>
            <a:solidFill>
              <a:srgbClr val="216498"/>
            </a:solidFill>
          </a:ln>
        </p:spPr>
        <p:style>
          <a:lnRef idx="1">
            <a:schemeClr val="accent1"/>
          </a:lnRef>
          <a:fillRef idx="0">
            <a:schemeClr val="accent1"/>
          </a:fillRef>
          <a:effectRef idx="0">
            <a:schemeClr val="accent1"/>
          </a:effectRef>
          <a:fontRef idx="minor">
            <a:schemeClr val="tx1"/>
          </a:fontRef>
        </p:style>
      </p:cxnSp>
      <p:sp>
        <p:nvSpPr>
          <p:cNvPr id="22" name="Google Shape;54;p13">
            <a:extLst>
              <a:ext uri="{FF2B5EF4-FFF2-40B4-BE49-F238E27FC236}">
                <a16:creationId xmlns:a16="http://schemas.microsoft.com/office/drawing/2014/main" id="{BA485454-548B-D82A-7DFA-90A51BDE6DBB}"/>
              </a:ext>
            </a:extLst>
          </p:cNvPr>
          <p:cNvSpPr txBox="1">
            <a:spLocks/>
          </p:cNvSpPr>
          <p:nvPr/>
        </p:nvSpPr>
        <p:spPr>
          <a:xfrm>
            <a:off x="1193390" y="1323476"/>
            <a:ext cx="7194884" cy="268981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pPr marL="457200" lvl="0" indent="-361950" algn="l" rtl="0">
              <a:spcBef>
                <a:spcPts val="640"/>
              </a:spcBef>
              <a:spcAft>
                <a:spcPts val="0"/>
              </a:spcAft>
              <a:buSzPts val="2100"/>
              <a:buChar char="•"/>
            </a:pPr>
            <a:r>
              <a:rPr lang="en-US" sz="1200" dirty="0"/>
              <a:t>Go to clarin.eu</a:t>
            </a:r>
          </a:p>
          <a:p>
            <a:pPr marL="457200" lvl="0" indent="-361950" algn="l" rtl="0">
              <a:spcBef>
                <a:spcPts val="0"/>
              </a:spcBef>
              <a:spcAft>
                <a:spcPts val="0"/>
              </a:spcAft>
              <a:buSzPts val="2100"/>
              <a:buChar char="•"/>
            </a:pPr>
            <a:r>
              <a:rPr lang="en-US" sz="1200" dirty="0"/>
              <a:t>Find the VLO (tip: it is a service that allows you to search for language resources...)</a:t>
            </a:r>
          </a:p>
          <a:p>
            <a:pPr marL="914400" lvl="1" indent="-361950" algn="l" rtl="0">
              <a:spcBef>
                <a:spcPts val="0"/>
              </a:spcBef>
              <a:spcAft>
                <a:spcPts val="0"/>
              </a:spcAft>
              <a:buSzPts val="2100"/>
              <a:buChar char="–"/>
            </a:pPr>
            <a:r>
              <a:rPr lang="en-US" sz="1200" dirty="0"/>
              <a:t>Take a look at the examples of queries</a:t>
            </a:r>
          </a:p>
          <a:p>
            <a:pPr marL="457200" lvl="0" indent="-361950" algn="l" rtl="0">
              <a:spcBef>
                <a:spcPts val="0"/>
              </a:spcBef>
              <a:spcAft>
                <a:spcPts val="0"/>
              </a:spcAft>
              <a:buSzPts val="2100"/>
              <a:buChar char="•"/>
            </a:pPr>
            <a:r>
              <a:rPr lang="en-US" sz="1200" dirty="0"/>
              <a:t>Search for texts by Robert Louis Stevenson</a:t>
            </a:r>
          </a:p>
          <a:p>
            <a:pPr marL="914400" lvl="1" indent="-361950" algn="l" rtl="0">
              <a:spcBef>
                <a:spcPts val="0"/>
              </a:spcBef>
              <a:spcAft>
                <a:spcPts val="0"/>
              </a:spcAft>
              <a:buSzPts val="2100"/>
              <a:buChar char="–"/>
            </a:pPr>
            <a:r>
              <a:rPr lang="en-US" sz="1200" dirty="0"/>
              <a:t>What can you find?</a:t>
            </a:r>
          </a:p>
          <a:p>
            <a:pPr marL="914400" lvl="1" indent="-361950" algn="l" rtl="0">
              <a:spcBef>
                <a:spcPts val="0"/>
              </a:spcBef>
              <a:spcAft>
                <a:spcPts val="0"/>
              </a:spcAft>
              <a:buSzPts val="2100"/>
              <a:buChar char="–"/>
            </a:pPr>
            <a:r>
              <a:rPr lang="en-US" sz="1200" dirty="0"/>
              <a:t>Which format is the corpus in?</a:t>
            </a:r>
          </a:p>
          <a:p>
            <a:pPr marL="914400" lvl="1" indent="-361950" algn="l" rtl="0">
              <a:spcBef>
                <a:spcPts val="0"/>
              </a:spcBef>
              <a:spcAft>
                <a:spcPts val="0"/>
              </a:spcAft>
              <a:buSzPts val="2100"/>
              <a:buChar char="–"/>
            </a:pPr>
            <a:r>
              <a:rPr lang="en-US" sz="1200" dirty="0"/>
              <a:t>Where are they hosted?  </a:t>
            </a:r>
          </a:p>
          <a:p>
            <a:pPr marL="457200" lvl="0" indent="-361950" algn="l" rtl="0">
              <a:spcBef>
                <a:spcPts val="0"/>
              </a:spcBef>
              <a:spcAft>
                <a:spcPts val="0"/>
              </a:spcAft>
              <a:buSzPts val="2100"/>
              <a:buChar char="•"/>
            </a:pPr>
            <a:r>
              <a:rPr lang="en-US" sz="1200" dirty="0"/>
              <a:t>On the Links tab, use the three dots (...) to activate the Switchboard (see image)</a:t>
            </a:r>
          </a:p>
          <a:p>
            <a:pPr marL="914400" lvl="1" indent="-361950" algn="l" rtl="0">
              <a:spcBef>
                <a:spcPts val="0"/>
              </a:spcBef>
              <a:spcAft>
                <a:spcPts val="0"/>
              </a:spcAft>
              <a:buSzPts val="2100"/>
              <a:buChar char="–"/>
            </a:pPr>
            <a:r>
              <a:rPr lang="en-US" sz="1200" dirty="0"/>
              <a:t>Explore with </a:t>
            </a:r>
            <a:r>
              <a:rPr lang="en-US" sz="1200" dirty="0" err="1"/>
              <a:t>Voyant</a:t>
            </a:r>
            <a:r>
              <a:rPr lang="en-US" sz="1200" dirty="0"/>
              <a:t> or</a:t>
            </a:r>
          </a:p>
          <a:p>
            <a:pPr marL="914400" lvl="1" indent="-361950" algn="l" rtl="0">
              <a:spcBef>
                <a:spcPts val="0"/>
              </a:spcBef>
              <a:spcAft>
                <a:spcPts val="0"/>
              </a:spcAft>
              <a:buSzPts val="2100"/>
              <a:buChar char="–"/>
            </a:pPr>
            <a:r>
              <a:rPr lang="en-US" sz="1200" dirty="0"/>
              <a:t>Process with </a:t>
            </a:r>
            <a:r>
              <a:rPr lang="en-US" sz="1200" dirty="0" err="1"/>
              <a:t>UDpipe</a:t>
            </a:r>
            <a:endParaRPr lang="en-US" sz="1200" dirty="0"/>
          </a:p>
          <a:p>
            <a:pPr marL="914400" lvl="1" indent="-361950" algn="l" rtl="0">
              <a:spcBef>
                <a:spcPts val="0"/>
              </a:spcBef>
              <a:spcAft>
                <a:spcPts val="0"/>
              </a:spcAft>
              <a:buSzPts val="2100"/>
              <a:buChar char="–"/>
            </a:pPr>
            <a:r>
              <a:rPr lang="en-US" sz="1200" dirty="0"/>
              <a:t>Process with </a:t>
            </a:r>
            <a:r>
              <a:rPr lang="en-US" sz="1200" dirty="0" err="1"/>
              <a:t>Weblicht</a:t>
            </a:r>
            <a:r>
              <a:rPr lang="en-US" sz="1200" dirty="0"/>
              <a:t> (after logging in with Single Sign On)</a:t>
            </a:r>
          </a:p>
          <a:p>
            <a:pPr algn="l"/>
            <a:endParaRPr lang="en-GB" sz="1400" dirty="0">
              <a:solidFill>
                <a:srgbClr val="216498"/>
              </a:solidFill>
              <a:latin typeface="Source Sans Pro"/>
              <a:ea typeface="Source Sans Pro"/>
              <a:cs typeface="Source Sans Pro"/>
              <a:sym typeface="Source Sans Pro"/>
            </a:endParaRPr>
          </a:p>
        </p:txBody>
      </p:sp>
      <p:grpSp>
        <p:nvGrpSpPr>
          <p:cNvPr id="9" name="Gruppo 8">
            <a:extLst>
              <a:ext uri="{FF2B5EF4-FFF2-40B4-BE49-F238E27FC236}">
                <a16:creationId xmlns:a16="http://schemas.microsoft.com/office/drawing/2014/main" id="{E5A28A52-4A12-6376-EDC6-A42C4EB15B66}"/>
              </a:ext>
            </a:extLst>
          </p:cNvPr>
          <p:cNvGrpSpPr/>
          <p:nvPr/>
        </p:nvGrpSpPr>
        <p:grpSpPr>
          <a:xfrm>
            <a:off x="3441548" y="4295545"/>
            <a:ext cx="2260902" cy="738319"/>
            <a:chOff x="1309082" y="4243804"/>
            <a:chExt cx="2260902" cy="738319"/>
          </a:xfrm>
        </p:grpSpPr>
        <p:pic>
          <p:nvPicPr>
            <p:cNvPr id="10" name="Immagine 9">
              <a:extLst>
                <a:ext uri="{FF2B5EF4-FFF2-40B4-BE49-F238E27FC236}">
                  <a16:creationId xmlns:a16="http://schemas.microsoft.com/office/drawing/2014/main" id="{AB797188-50AA-EEC9-C379-761732586F96}"/>
                </a:ext>
              </a:extLst>
            </p:cNvPr>
            <p:cNvPicPr>
              <a:picLocks noChangeAspect="1"/>
            </p:cNvPicPr>
            <p:nvPr/>
          </p:nvPicPr>
          <p:blipFill rotWithShape="1">
            <a:blip r:embed="rId4"/>
            <a:srcRect l="58593" r="21831"/>
            <a:stretch/>
          </p:blipFill>
          <p:spPr>
            <a:xfrm>
              <a:off x="1309082" y="4243804"/>
              <a:ext cx="789684" cy="738319"/>
            </a:xfrm>
            <a:prstGeom prst="rect">
              <a:avLst/>
            </a:prstGeom>
          </p:spPr>
        </p:pic>
        <p:pic>
          <p:nvPicPr>
            <p:cNvPr id="11" name="Immagine 10">
              <a:extLst>
                <a:ext uri="{FF2B5EF4-FFF2-40B4-BE49-F238E27FC236}">
                  <a16:creationId xmlns:a16="http://schemas.microsoft.com/office/drawing/2014/main" id="{62E52878-49DF-1766-A1F8-B70D250F679F}"/>
                </a:ext>
              </a:extLst>
            </p:cNvPr>
            <p:cNvPicPr>
              <a:picLocks noChangeAspect="1"/>
            </p:cNvPicPr>
            <p:nvPr/>
          </p:nvPicPr>
          <p:blipFill rotWithShape="1">
            <a:blip r:embed="rId5"/>
            <a:srcRect b="27418"/>
            <a:stretch/>
          </p:blipFill>
          <p:spPr>
            <a:xfrm>
              <a:off x="2167990" y="4615551"/>
              <a:ext cx="1401994" cy="279482"/>
            </a:xfrm>
            <a:prstGeom prst="rect">
              <a:avLst/>
            </a:prstGeom>
          </p:spPr>
        </p:pic>
      </p:grpSp>
    </p:spTree>
    <p:extLst>
      <p:ext uri="{BB962C8B-B14F-4D97-AF65-F5344CB8AC3E}">
        <p14:creationId xmlns:p14="http://schemas.microsoft.com/office/powerpoint/2010/main" val="110407155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973590" y="384402"/>
            <a:ext cx="7414684" cy="818534"/>
          </a:xfrm>
          <a:prstGeom prst="rect">
            <a:avLst/>
          </a:prstGeom>
        </p:spPr>
        <p:txBody>
          <a:bodyPr spcFirstLastPara="1" wrap="square" lIns="91425" tIns="91425" rIns="91425" bIns="91425" anchor="t" anchorCtr="0">
            <a:noAutofit/>
          </a:bodyPr>
          <a:lstStyle/>
          <a:p>
            <a:pPr algn="ctr">
              <a:lnSpc>
                <a:spcPct val="114999"/>
              </a:lnSpc>
            </a:pPr>
            <a:r>
              <a:rPr lang="en-GB" sz="2400" b="1" dirty="0">
                <a:solidFill>
                  <a:srgbClr val="216498"/>
                </a:solidFill>
                <a:latin typeface="+mj-lt"/>
                <a:ea typeface="Source Sans Pro"/>
                <a:sym typeface="Source Sans Pro"/>
              </a:rPr>
              <a:t>CLARIN Knowledge Infrastructure</a:t>
            </a:r>
            <a:endParaRPr lang="it-IT" dirty="0"/>
          </a:p>
        </p:txBody>
      </p:sp>
      <p:pic>
        <p:nvPicPr>
          <p:cNvPr id="2" name="Immagine 1">
            <a:extLst>
              <a:ext uri="{FF2B5EF4-FFF2-40B4-BE49-F238E27FC236}">
                <a16:creationId xmlns:a16="http://schemas.microsoft.com/office/drawing/2014/main" id="{20C620E2-DCF7-9980-82FA-320E29540F43}"/>
              </a:ext>
            </a:extLst>
          </p:cNvPr>
          <p:cNvPicPr>
            <a:picLocks noChangeAspect="1"/>
          </p:cNvPicPr>
          <p:nvPr/>
        </p:nvPicPr>
        <p:blipFill>
          <a:blip r:embed="rId3"/>
          <a:stretch>
            <a:fillRect/>
          </a:stretch>
        </p:blipFill>
        <p:spPr>
          <a:xfrm>
            <a:off x="9144" y="0"/>
            <a:ext cx="527538" cy="5143500"/>
          </a:xfrm>
          <a:prstGeom prst="rect">
            <a:avLst/>
          </a:prstGeom>
        </p:spPr>
      </p:pic>
      <p:cxnSp>
        <p:nvCxnSpPr>
          <p:cNvPr id="12" name="Connettore 1 11">
            <a:extLst>
              <a:ext uri="{FF2B5EF4-FFF2-40B4-BE49-F238E27FC236}">
                <a16:creationId xmlns:a16="http://schemas.microsoft.com/office/drawing/2014/main" id="{C5E996A5-A0E1-6570-6932-E30806CB6CFD}"/>
              </a:ext>
            </a:extLst>
          </p:cNvPr>
          <p:cNvCxnSpPr/>
          <p:nvPr/>
        </p:nvCxnSpPr>
        <p:spPr>
          <a:xfrm>
            <a:off x="1511164" y="4157785"/>
            <a:ext cx="6121671" cy="0"/>
          </a:xfrm>
          <a:prstGeom prst="line">
            <a:avLst/>
          </a:prstGeom>
          <a:ln>
            <a:solidFill>
              <a:srgbClr val="216498"/>
            </a:solidFill>
          </a:ln>
        </p:spPr>
        <p:style>
          <a:lnRef idx="1">
            <a:schemeClr val="accent1"/>
          </a:lnRef>
          <a:fillRef idx="0">
            <a:schemeClr val="accent1"/>
          </a:fillRef>
          <a:effectRef idx="0">
            <a:schemeClr val="accent1"/>
          </a:effectRef>
          <a:fontRef idx="minor">
            <a:schemeClr val="tx1"/>
          </a:fontRef>
        </p:style>
      </p:cxnSp>
      <p:sp>
        <p:nvSpPr>
          <p:cNvPr id="22" name="Google Shape;54;p13">
            <a:extLst>
              <a:ext uri="{FF2B5EF4-FFF2-40B4-BE49-F238E27FC236}">
                <a16:creationId xmlns:a16="http://schemas.microsoft.com/office/drawing/2014/main" id="{BA485454-548B-D82A-7DFA-90A51BDE6DBB}"/>
              </a:ext>
            </a:extLst>
          </p:cNvPr>
          <p:cNvSpPr txBox="1">
            <a:spLocks/>
          </p:cNvSpPr>
          <p:nvPr/>
        </p:nvSpPr>
        <p:spPr>
          <a:xfrm>
            <a:off x="1193390" y="1323476"/>
            <a:ext cx="7194884" cy="268981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pPr algn="l">
              <a:lnSpc>
                <a:spcPct val="150000"/>
              </a:lnSpc>
            </a:pPr>
            <a:r>
              <a:rPr lang="en-GB" sz="1400" dirty="0">
                <a:solidFill>
                  <a:srgbClr val="1768A9"/>
                </a:solidFill>
                <a:latin typeface="+mn-lt"/>
                <a:ea typeface="Source Sans Pro"/>
                <a:sym typeface="Source Sans Pro"/>
                <a:hlinkClick r:id="rId4">
                  <a:extLst>
                    <a:ext uri="{A12FA001-AC4F-418D-AE19-62706E023703}">
                      <ahyp:hlinkClr xmlns:ahyp="http://schemas.microsoft.com/office/drawing/2018/hyperlinkcolor" val="tx"/>
                    </a:ext>
                  </a:extLst>
                </a:hlinkClick>
              </a:rPr>
              <a:t>Knowledge infrastructure</a:t>
            </a:r>
            <a:r>
              <a:rPr lang="en-GB" sz="1400" dirty="0">
                <a:solidFill>
                  <a:srgbClr val="0B2134"/>
                </a:solidFill>
                <a:latin typeface="+mn-lt"/>
                <a:ea typeface="Source Sans Pro"/>
                <a:sym typeface="Source Sans Pro"/>
              </a:rPr>
              <a:t>: A set of measures and structures designed to ensure a continuous transfer of </a:t>
            </a:r>
            <a:r>
              <a:rPr lang="en-GB" sz="1400" dirty="0">
                <a:solidFill>
                  <a:schemeClr val="tx1"/>
                </a:solidFill>
                <a:latin typeface="+mn-lt"/>
                <a:ea typeface="Source Sans Pro"/>
                <a:sym typeface="Source Sans Pro"/>
              </a:rPr>
              <a:t>knowledge among </a:t>
            </a:r>
            <a:r>
              <a:rPr lang="en-GB" sz="1400" dirty="0">
                <a:solidFill>
                  <a:srgbClr val="0B2134"/>
                </a:solidFill>
                <a:latin typeface="+mn-lt"/>
                <a:ea typeface="Source Sans Pro"/>
                <a:sym typeface="Source Sans Pro"/>
              </a:rPr>
              <a:t>all actors involved in the construction, operation and use of the infrastructure</a:t>
            </a:r>
            <a:endParaRPr lang="en-GB" sz="1400" dirty="0" err="1">
              <a:solidFill>
                <a:srgbClr val="0B2134"/>
              </a:solidFill>
            </a:endParaRPr>
          </a:p>
          <a:p>
            <a:pPr algn="l">
              <a:lnSpc>
                <a:spcPct val="150000"/>
              </a:lnSpc>
            </a:pPr>
            <a:endParaRPr lang="en-GB" sz="1400" dirty="0">
              <a:solidFill>
                <a:srgbClr val="0B2134"/>
              </a:solidFill>
              <a:latin typeface="+mn-lt"/>
              <a:ea typeface="Source Sans Pro"/>
            </a:endParaRPr>
          </a:p>
          <a:p>
            <a:pPr marL="171450" indent="-171450" algn="l">
              <a:lnSpc>
                <a:spcPct val="150000"/>
              </a:lnSpc>
              <a:buSzPct val="100000"/>
              <a:buChar char="•"/>
            </a:pPr>
            <a:r>
              <a:rPr lang="en-GB" sz="1200" dirty="0">
                <a:solidFill>
                  <a:srgbClr val="000000"/>
                </a:solidFill>
                <a:latin typeface="+mn-lt"/>
                <a:ea typeface="Source Sans Pro"/>
                <a:sym typeface="Source Sans Pro"/>
              </a:rPr>
              <a:t>Browse the </a:t>
            </a:r>
            <a:r>
              <a:rPr lang="en-GB" sz="1200" dirty="0">
                <a:solidFill>
                  <a:srgbClr val="1768A9"/>
                </a:solidFill>
                <a:latin typeface="+mn-lt"/>
                <a:ea typeface="Source Sans Pro"/>
                <a:sym typeface="Source Sans Pro"/>
                <a:hlinkClick r:id="rId5">
                  <a:extLst>
                    <a:ext uri="{A12FA001-AC4F-418D-AE19-62706E023703}">
                      <ahyp:hlinkClr xmlns:ahyp="http://schemas.microsoft.com/office/drawing/2018/hyperlinkcolor" val="tx"/>
                    </a:ext>
                  </a:extLst>
                </a:hlinkClick>
              </a:rPr>
              <a:t>Knowledge Centres</a:t>
            </a:r>
            <a:r>
              <a:rPr lang="en-GB" sz="1200" dirty="0">
                <a:solidFill>
                  <a:srgbClr val="216498"/>
                </a:solidFill>
                <a:latin typeface="+mn-lt"/>
                <a:ea typeface="Source Sans Pro"/>
                <a:sym typeface="Source Sans Pro"/>
              </a:rPr>
              <a:t> </a:t>
            </a:r>
            <a:r>
              <a:rPr lang="en-GB" sz="1200" dirty="0">
                <a:solidFill>
                  <a:srgbClr val="0B2134"/>
                </a:solidFill>
                <a:latin typeface="+mn-lt"/>
                <a:ea typeface="Source Sans Pro"/>
                <a:sym typeface="Source Sans Pro"/>
              </a:rPr>
              <a:t>alphabetically or by specialization (some categories are already highlighted</a:t>
            </a:r>
            <a:endParaRPr lang="en-US" dirty="0" err="1">
              <a:solidFill>
                <a:srgbClr val="0B2134"/>
              </a:solidFill>
            </a:endParaRPr>
          </a:p>
          <a:p>
            <a:pPr marL="171450" indent="-171450" algn="l">
              <a:lnSpc>
                <a:spcPct val="150000"/>
              </a:lnSpc>
              <a:buSzPct val="100000"/>
              <a:buChar char="•"/>
            </a:pPr>
            <a:r>
              <a:rPr lang="en-GB" sz="1200" dirty="0">
                <a:solidFill>
                  <a:srgbClr val="000000"/>
                </a:solidFill>
                <a:latin typeface="+mn-lt"/>
                <a:ea typeface="Source Sans Pro"/>
                <a:sym typeface="Source Sans Pro"/>
              </a:rPr>
              <a:t>Access the </a:t>
            </a:r>
            <a:r>
              <a:rPr lang="en-GB" sz="1200" dirty="0">
                <a:solidFill>
                  <a:srgbClr val="1768A9"/>
                </a:solidFill>
                <a:latin typeface="+mn-lt"/>
                <a:ea typeface="Source Sans Pro"/>
                <a:sym typeface="Source Sans Pro"/>
                <a:hlinkClick r:id="rId6">
                  <a:extLst>
                    <a:ext uri="{A12FA001-AC4F-418D-AE19-62706E023703}">
                      <ahyp:hlinkClr xmlns:ahyp="http://schemas.microsoft.com/office/drawing/2018/hyperlinkcolor" val="tx"/>
                    </a:ext>
                  </a:extLst>
                </a:hlinkClick>
              </a:rPr>
              <a:t>Tour de CLARIN</a:t>
            </a:r>
            <a:r>
              <a:rPr lang="en-GB" sz="1200" dirty="0">
                <a:solidFill>
                  <a:srgbClr val="1768A9"/>
                </a:solidFill>
                <a:latin typeface="+mn-lt"/>
                <a:ea typeface="Source Sans Pro"/>
                <a:sym typeface="Source Sans Pro"/>
              </a:rPr>
              <a:t> </a:t>
            </a:r>
            <a:r>
              <a:rPr lang="en-GB" sz="1200" dirty="0">
                <a:solidFill>
                  <a:srgbClr val="000000"/>
                </a:solidFill>
                <a:latin typeface="+mn-lt"/>
                <a:ea typeface="Source Sans Pro"/>
                <a:sym typeface="Source Sans Pro"/>
              </a:rPr>
              <a:t>For in-depth discussion of UI initiatives and network activities</a:t>
            </a:r>
            <a:endParaRPr lang="en-US" dirty="0"/>
          </a:p>
          <a:p>
            <a:pPr algn="l">
              <a:lnSpc>
                <a:spcPct val="150000"/>
              </a:lnSpc>
            </a:pPr>
            <a:endParaRPr lang="en-GB" sz="1400" b="1" dirty="0">
              <a:solidFill>
                <a:srgbClr val="0B2134"/>
              </a:solidFill>
              <a:latin typeface="+mn-lt"/>
              <a:ea typeface="Source Sans Pro"/>
              <a:cs typeface="Source Sans Pro"/>
            </a:endParaRPr>
          </a:p>
          <a:p>
            <a:pPr algn="l"/>
            <a:endParaRPr lang="en-GB" sz="1400" dirty="0">
              <a:solidFill>
                <a:srgbClr val="216498"/>
              </a:solidFill>
              <a:latin typeface="Source Sans Pro"/>
              <a:ea typeface="Source Sans Pro"/>
              <a:cs typeface="Source Sans Pro"/>
              <a:sym typeface="Source Sans Pro"/>
            </a:endParaRPr>
          </a:p>
        </p:txBody>
      </p:sp>
      <p:grpSp>
        <p:nvGrpSpPr>
          <p:cNvPr id="9" name="Gruppo 8">
            <a:extLst>
              <a:ext uri="{FF2B5EF4-FFF2-40B4-BE49-F238E27FC236}">
                <a16:creationId xmlns:a16="http://schemas.microsoft.com/office/drawing/2014/main" id="{E5A28A52-4A12-6376-EDC6-A42C4EB15B66}"/>
              </a:ext>
            </a:extLst>
          </p:cNvPr>
          <p:cNvGrpSpPr/>
          <p:nvPr/>
        </p:nvGrpSpPr>
        <p:grpSpPr>
          <a:xfrm>
            <a:off x="3441548" y="4295545"/>
            <a:ext cx="2260902" cy="738319"/>
            <a:chOff x="1309082" y="4243804"/>
            <a:chExt cx="2260902" cy="738319"/>
          </a:xfrm>
        </p:grpSpPr>
        <p:pic>
          <p:nvPicPr>
            <p:cNvPr id="10" name="Immagine 9">
              <a:extLst>
                <a:ext uri="{FF2B5EF4-FFF2-40B4-BE49-F238E27FC236}">
                  <a16:creationId xmlns:a16="http://schemas.microsoft.com/office/drawing/2014/main" id="{AB797188-50AA-EEC9-C379-761732586F96}"/>
                </a:ext>
              </a:extLst>
            </p:cNvPr>
            <p:cNvPicPr>
              <a:picLocks noChangeAspect="1"/>
            </p:cNvPicPr>
            <p:nvPr/>
          </p:nvPicPr>
          <p:blipFill rotWithShape="1">
            <a:blip r:embed="rId7"/>
            <a:srcRect l="58593" r="21831"/>
            <a:stretch/>
          </p:blipFill>
          <p:spPr>
            <a:xfrm>
              <a:off x="1309082" y="4243804"/>
              <a:ext cx="789684" cy="738319"/>
            </a:xfrm>
            <a:prstGeom prst="rect">
              <a:avLst/>
            </a:prstGeom>
          </p:spPr>
        </p:pic>
        <p:pic>
          <p:nvPicPr>
            <p:cNvPr id="11" name="Immagine 10">
              <a:extLst>
                <a:ext uri="{FF2B5EF4-FFF2-40B4-BE49-F238E27FC236}">
                  <a16:creationId xmlns:a16="http://schemas.microsoft.com/office/drawing/2014/main" id="{62E52878-49DF-1766-A1F8-B70D250F679F}"/>
                </a:ext>
              </a:extLst>
            </p:cNvPr>
            <p:cNvPicPr>
              <a:picLocks noChangeAspect="1"/>
            </p:cNvPicPr>
            <p:nvPr/>
          </p:nvPicPr>
          <p:blipFill rotWithShape="1">
            <a:blip r:embed="rId8"/>
            <a:srcRect b="27418"/>
            <a:stretch/>
          </p:blipFill>
          <p:spPr>
            <a:xfrm>
              <a:off x="2167990" y="4615551"/>
              <a:ext cx="1401994" cy="279482"/>
            </a:xfrm>
            <a:prstGeom prst="rect">
              <a:avLst/>
            </a:prstGeom>
          </p:spPr>
        </p:pic>
      </p:grpSp>
    </p:spTree>
    <p:extLst>
      <p:ext uri="{BB962C8B-B14F-4D97-AF65-F5344CB8AC3E}">
        <p14:creationId xmlns:p14="http://schemas.microsoft.com/office/powerpoint/2010/main" val="261198255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973590" y="384402"/>
            <a:ext cx="7414684" cy="818534"/>
          </a:xfrm>
          <a:prstGeom prst="rect">
            <a:avLst/>
          </a:prstGeom>
        </p:spPr>
        <p:txBody>
          <a:bodyPr spcFirstLastPara="1" wrap="square" lIns="91425" tIns="91425" rIns="91425" bIns="91425" anchor="t" anchorCtr="0">
            <a:noAutofit/>
          </a:bodyPr>
          <a:lstStyle/>
          <a:p>
            <a:pPr algn="ctr">
              <a:lnSpc>
                <a:spcPct val="114999"/>
              </a:lnSpc>
            </a:pPr>
            <a:r>
              <a:rPr lang="en-GB" sz="2400" b="1" dirty="0">
                <a:solidFill>
                  <a:srgbClr val="216498"/>
                </a:solidFill>
                <a:latin typeface="+mj-lt"/>
                <a:ea typeface="Source Sans Pro"/>
                <a:sym typeface="Source Sans Pro"/>
              </a:rPr>
              <a:t>K-Centres &amp; DH: </a:t>
            </a:r>
            <a:r>
              <a:rPr lang="en-GB" sz="2400" b="1" dirty="0" err="1">
                <a:solidFill>
                  <a:srgbClr val="216498"/>
                </a:solidFill>
                <a:latin typeface="+mj-lt"/>
                <a:ea typeface="Source Sans Pro"/>
                <a:sym typeface="Source Sans Pro"/>
              </a:rPr>
              <a:t>DipText</a:t>
            </a:r>
            <a:r>
              <a:rPr lang="en-GB" sz="2400" b="1" dirty="0">
                <a:solidFill>
                  <a:srgbClr val="216498"/>
                </a:solidFill>
                <a:latin typeface="+mj-lt"/>
                <a:ea typeface="Source Sans Pro"/>
                <a:sym typeface="Source Sans Pro"/>
              </a:rPr>
              <a:t>-KC</a:t>
            </a:r>
            <a:endParaRPr lang="en-GB" sz="2400" b="1" dirty="0">
              <a:solidFill>
                <a:srgbClr val="216498"/>
              </a:solidFill>
              <a:ea typeface="Source Sans Pro"/>
            </a:endParaRPr>
          </a:p>
        </p:txBody>
      </p:sp>
      <p:pic>
        <p:nvPicPr>
          <p:cNvPr id="2" name="Immagine 1">
            <a:extLst>
              <a:ext uri="{FF2B5EF4-FFF2-40B4-BE49-F238E27FC236}">
                <a16:creationId xmlns:a16="http://schemas.microsoft.com/office/drawing/2014/main" id="{20C620E2-DCF7-9980-82FA-320E29540F43}"/>
              </a:ext>
            </a:extLst>
          </p:cNvPr>
          <p:cNvPicPr>
            <a:picLocks noChangeAspect="1"/>
          </p:cNvPicPr>
          <p:nvPr/>
        </p:nvPicPr>
        <p:blipFill>
          <a:blip r:embed="rId3"/>
          <a:stretch>
            <a:fillRect/>
          </a:stretch>
        </p:blipFill>
        <p:spPr>
          <a:xfrm>
            <a:off x="9144" y="0"/>
            <a:ext cx="527538" cy="5143500"/>
          </a:xfrm>
          <a:prstGeom prst="rect">
            <a:avLst/>
          </a:prstGeom>
        </p:spPr>
      </p:pic>
      <p:pic>
        <p:nvPicPr>
          <p:cNvPr id="3" name="Google Shape;364;p50">
            <a:extLst>
              <a:ext uri="{FF2B5EF4-FFF2-40B4-BE49-F238E27FC236}">
                <a16:creationId xmlns:a16="http://schemas.microsoft.com/office/drawing/2014/main" id="{0B4DD26E-2FCE-C7D1-5976-C8CDC69F0CF7}"/>
              </a:ext>
            </a:extLst>
          </p:cNvPr>
          <p:cNvPicPr preferRelativeResize="0"/>
          <p:nvPr/>
        </p:nvPicPr>
        <p:blipFill>
          <a:blip r:embed="rId4">
            <a:alphaModFix/>
          </a:blip>
          <a:stretch>
            <a:fillRect/>
          </a:stretch>
        </p:blipFill>
        <p:spPr>
          <a:xfrm>
            <a:off x="1023907" y="1202936"/>
            <a:ext cx="5087624" cy="2799675"/>
          </a:xfrm>
          <a:prstGeom prst="rect">
            <a:avLst/>
          </a:prstGeom>
          <a:noFill/>
          <a:ln>
            <a:noFill/>
          </a:ln>
        </p:spPr>
      </p:pic>
      <p:sp>
        <p:nvSpPr>
          <p:cNvPr id="5" name="CasellaDiTesto 4">
            <a:extLst>
              <a:ext uri="{FF2B5EF4-FFF2-40B4-BE49-F238E27FC236}">
                <a16:creationId xmlns:a16="http://schemas.microsoft.com/office/drawing/2014/main" id="{2E2A36BD-96E0-410F-1E45-EE7081F79AF7}"/>
              </a:ext>
            </a:extLst>
          </p:cNvPr>
          <p:cNvSpPr txBox="1"/>
          <p:nvPr/>
        </p:nvSpPr>
        <p:spPr>
          <a:xfrm>
            <a:off x="6560924" y="1622081"/>
            <a:ext cx="1559169" cy="2314544"/>
          </a:xfrm>
          <a:prstGeom prst="rect">
            <a:avLst/>
          </a:prstGeom>
          <a:noFill/>
        </p:spPr>
        <p:txBody>
          <a:bodyPr wrap="square">
            <a:spAutoFit/>
          </a:bodyPr>
          <a:lstStyle/>
          <a:p>
            <a:pPr marL="0" indent="0">
              <a:lnSpc>
                <a:spcPct val="150000"/>
              </a:lnSpc>
              <a:spcBef>
                <a:spcPts val="480"/>
              </a:spcBef>
              <a:buNone/>
            </a:pPr>
            <a:r>
              <a:rPr lang="en-US" dirty="0">
                <a:solidFill>
                  <a:schemeClr val="dk1"/>
                </a:solidFill>
              </a:rPr>
              <a:t>The Digital and Public Textual Scholarship Knowledge Centre is focused on </a:t>
            </a:r>
            <a:r>
              <a:rPr lang="en-US" b="1" dirty="0">
                <a:solidFill>
                  <a:schemeClr val="dk1"/>
                </a:solidFill>
              </a:rPr>
              <a:t>digital philology</a:t>
            </a:r>
          </a:p>
        </p:txBody>
      </p:sp>
    </p:spTree>
    <p:extLst>
      <p:ext uri="{BB962C8B-B14F-4D97-AF65-F5344CB8AC3E}">
        <p14:creationId xmlns:p14="http://schemas.microsoft.com/office/powerpoint/2010/main" val="84613140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973590" y="384402"/>
            <a:ext cx="7414684" cy="818534"/>
          </a:xfrm>
          <a:prstGeom prst="rect">
            <a:avLst/>
          </a:prstGeom>
        </p:spPr>
        <p:txBody>
          <a:bodyPr spcFirstLastPara="1" wrap="square" lIns="91425" tIns="91425" rIns="91425" bIns="91425" anchor="t" anchorCtr="0">
            <a:noAutofit/>
          </a:bodyPr>
          <a:lstStyle/>
          <a:p>
            <a:pPr algn="ctr">
              <a:lnSpc>
                <a:spcPct val="114999"/>
              </a:lnSpc>
            </a:pPr>
            <a:r>
              <a:rPr lang="en-GB" sz="2400" b="1" dirty="0">
                <a:solidFill>
                  <a:srgbClr val="216498"/>
                </a:solidFill>
                <a:latin typeface="+mj-lt"/>
                <a:ea typeface="Source Sans Pro"/>
                <a:sym typeface="Source Sans Pro"/>
              </a:rPr>
              <a:t>Activities of the </a:t>
            </a:r>
            <a:r>
              <a:rPr lang="en-GB" sz="2400" b="1" dirty="0" err="1">
                <a:solidFill>
                  <a:srgbClr val="216498"/>
                </a:solidFill>
                <a:latin typeface="+mj-lt"/>
                <a:ea typeface="Source Sans Pro"/>
                <a:sym typeface="Source Sans Pro"/>
              </a:rPr>
              <a:t>DipText</a:t>
            </a:r>
            <a:r>
              <a:rPr lang="en-GB" sz="2400" b="1" dirty="0">
                <a:solidFill>
                  <a:srgbClr val="216498"/>
                </a:solidFill>
                <a:latin typeface="+mj-lt"/>
                <a:ea typeface="Source Sans Pro"/>
                <a:sym typeface="Source Sans Pro"/>
              </a:rPr>
              <a:t>-KC</a:t>
            </a:r>
            <a:endParaRPr lang="en-GB" sz="2400" b="1" dirty="0">
              <a:solidFill>
                <a:srgbClr val="216498"/>
              </a:solidFill>
              <a:ea typeface="Source Sans Pro"/>
            </a:endParaRPr>
          </a:p>
        </p:txBody>
      </p:sp>
      <p:pic>
        <p:nvPicPr>
          <p:cNvPr id="2" name="Immagine 1">
            <a:extLst>
              <a:ext uri="{FF2B5EF4-FFF2-40B4-BE49-F238E27FC236}">
                <a16:creationId xmlns:a16="http://schemas.microsoft.com/office/drawing/2014/main" id="{20C620E2-DCF7-9980-82FA-320E29540F43}"/>
              </a:ext>
            </a:extLst>
          </p:cNvPr>
          <p:cNvPicPr>
            <a:picLocks noChangeAspect="1"/>
          </p:cNvPicPr>
          <p:nvPr/>
        </p:nvPicPr>
        <p:blipFill>
          <a:blip r:embed="rId3"/>
          <a:stretch>
            <a:fillRect/>
          </a:stretch>
        </p:blipFill>
        <p:spPr>
          <a:xfrm>
            <a:off x="9144" y="0"/>
            <a:ext cx="527538" cy="5143500"/>
          </a:xfrm>
          <a:prstGeom prst="rect">
            <a:avLst/>
          </a:prstGeom>
        </p:spPr>
      </p:pic>
      <p:sp>
        <p:nvSpPr>
          <p:cNvPr id="5" name="CasellaDiTesto 4">
            <a:extLst>
              <a:ext uri="{FF2B5EF4-FFF2-40B4-BE49-F238E27FC236}">
                <a16:creationId xmlns:a16="http://schemas.microsoft.com/office/drawing/2014/main" id="{2E2A36BD-96E0-410F-1E45-EE7081F79AF7}"/>
              </a:ext>
            </a:extLst>
          </p:cNvPr>
          <p:cNvSpPr txBox="1"/>
          <p:nvPr/>
        </p:nvSpPr>
        <p:spPr>
          <a:xfrm>
            <a:off x="6497014" y="1202936"/>
            <a:ext cx="1891260" cy="2314544"/>
          </a:xfrm>
          <a:prstGeom prst="rect">
            <a:avLst/>
          </a:prstGeom>
          <a:noFill/>
        </p:spPr>
        <p:txBody>
          <a:bodyPr wrap="square">
            <a:spAutoFit/>
          </a:bodyPr>
          <a:lstStyle/>
          <a:p>
            <a:pPr marL="0" indent="0">
              <a:lnSpc>
                <a:spcPct val="150000"/>
              </a:lnSpc>
              <a:spcBef>
                <a:spcPts val="480"/>
              </a:spcBef>
              <a:buNone/>
            </a:pPr>
            <a:r>
              <a:rPr lang="en-US" dirty="0">
                <a:solidFill>
                  <a:schemeClr val="dk1"/>
                </a:solidFill>
              </a:rPr>
              <a:t>It keeps you informed on Consortia, Associations, </a:t>
            </a:r>
            <a:r>
              <a:rPr lang="en-US" dirty="0" err="1">
                <a:solidFill>
                  <a:schemeClr val="dk1"/>
                </a:solidFill>
              </a:rPr>
              <a:t>Centres</a:t>
            </a:r>
            <a:r>
              <a:rPr lang="en-US" dirty="0">
                <a:solidFill>
                  <a:schemeClr val="dk1"/>
                </a:solidFill>
              </a:rPr>
              <a:t>, Training Schools, and Digital Libraries relevant for digital philologists</a:t>
            </a:r>
          </a:p>
        </p:txBody>
      </p:sp>
      <p:pic>
        <p:nvPicPr>
          <p:cNvPr id="4" name="Google Shape;372;p51">
            <a:extLst>
              <a:ext uri="{FF2B5EF4-FFF2-40B4-BE49-F238E27FC236}">
                <a16:creationId xmlns:a16="http://schemas.microsoft.com/office/drawing/2014/main" id="{12E1AA22-FC28-FC6E-F2B0-81CC44123404}"/>
              </a:ext>
            </a:extLst>
          </p:cNvPr>
          <p:cNvPicPr preferRelativeResize="0"/>
          <p:nvPr/>
        </p:nvPicPr>
        <p:blipFill>
          <a:blip r:embed="rId4">
            <a:alphaModFix/>
          </a:blip>
          <a:stretch>
            <a:fillRect/>
          </a:stretch>
        </p:blipFill>
        <p:spPr>
          <a:xfrm>
            <a:off x="1321294" y="1202936"/>
            <a:ext cx="4455018" cy="3138947"/>
          </a:xfrm>
          <a:prstGeom prst="rect">
            <a:avLst/>
          </a:prstGeom>
          <a:noFill/>
          <a:ln>
            <a:noFill/>
          </a:ln>
        </p:spPr>
      </p:pic>
      <p:sp>
        <p:nvSpPr>
          <p:cNvPr id="7" name="CasellaDiTesto 6">
            <a:extLst>
              <a:ext uri="{FF2B5EF4-FFF2-40B4-BE49-F238E27FC236}">
                <a16:creationId xmlns:a16="http://schemas.microsoft.com/office/drawing/2014/main" id="{476C84E0-5C3A-6C36-03C7-D7F392EF5AE0}"/>
              </a:ext>
            </a:extLst>
          </p:cNvPr>
          <p:cNvSpPr txBox="1"/>
          <p:nvPr/>
        </p:nvSpPr>
        <p:spPr>
          <a:xfrm>
            <a:off x="6356794" y="3786675"/>
            <a:ext cx="2171700" cy="307777"/>
          </a:xfrm>
          <a:prstGeom prst="rect">
            <a:avLst/>
          </a:prstGeom>
          <a:noFill/>
        </p:spPr>
        <p:txBody>
          <a:bodyPr wrap="square">
            <a:spAutoFit/>
          </a:bodyPr>
          <a:lstStyle/>
          <a:p>
            <a:r>
              <a:rPr lang="it-IT" dirty="0" err="1">
                <a:hlinkClick r:id="rId5"/>
              </a:rPr>
              <a:t>DipText</a:t>
            </a:r>
            <a:r>
              <a:rPr lang="it-IT" dirty="0">
                <a:hlinkClick r:id="rId5"/>
              </a:rPr>
              <a:t>-KC Helpdesk</a:t>
            </a:r>
            <a:endParaRPr lang="it-IT" dirty="0"/>
          </a:p>
        </p:txBody>
      </p:sp>
    </p:spTree>
    <p:extLst>
      <p:ext uri="{BB962C8B-B14F-4D97-AF65-F5344CB8AC3E}">
        <p14:creationId xmlns:p14="http://schemas.microsoft.com/office/powerpoint/2010/main" val="398588476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973590" y="384402"/>
            <a:ext cx="7414684" cy="818534"/>
          </a:xfrm>
          <a:prstGeom prst="rect">
            <a:avLst/>
          </a:prstGeom>
        </p:spPr>
        <p:txBody>
          <a:bodyPr spcFirstLastPara="1" wrap="square" lIns="91425" tIns="91425" rIns="91425" bIns="91425" anchor="t" anchorCtr="0">
            <a:noAutofit/>
          </a:bodyPr>
          <a:lstStyle/>
          <a:p>
            <a:pPr algn="ctr">
              <a:lnSpc>
                <a:spcPct val="114999"/>
              </a:lnSpc>
            </a:pPr>
            <a:r>
              <a:rPr lang="en-GB" sz="2400" b="1" dirty="0">
                <a:solidFill>
                  <a:srgbClr val="216498"/>
                </a:solidFill>
                <a:latin typeface="+mj-lt"/>
                <a:ea typeface="Source Sans Pro"/>
                <a:sym typeface="Source Sans Pro"/>
              </a:rPr>
              <a:t>CLARIN Learning Resources</a:t>
            </a:r>
            <a:endParaRPr lang="en-GB" sz="2400" b="1" dirty="0">
              <a:solidFill>
                <a:srgbClr val="216498"/>
              </a:solidFill>
              <a:ea typeface="Source Sans Pro"/>
            </a:endParaRPr>
          </a:p>
        </p:txBody>
      </p:sp>
      <p:pic>
        <p:nvPicPr>
          <p:cNvPr id="2" name="Immagine 1">
            <a:extLst>
              <a:ext uri="{FF2B5EF4-FFF2-40B4-BE49-F238E27FC236}">
                <a16:creationId xmlns:a16="http://schemas.microsoft.com/office/drawing/2014/main" id="{20C620E2-DCF7-9980-82FA-320E29540F43}"/>
              </a:ext>
            </a:extLst>
          </p:cNvPr>
          <p:cNvPicPr>
            <a:picLocks noChangeAspect="1"/>
          </p:cNvPicPr>
          <p:nvPr/>
        </p:nvPicPr>
        <p:blipFill>
          <a:blip r:embed="rId3"/>
          <a:stretch>
            <a:fillRect/>
          </a:stretch>
        </p:blipFill>
        <p:spPr>
          <a:xfrm>
            <a:off x="9144" y="0"/>
            <a:ext cx="527538" cy="5143500"/>
          </a:xfrm>
          <a:prstGeom prst="rect">
            <a:avLst/>
          </a:prstGeom>
        </p:spPr>
      </p:pic>
      <p:sp>
        <p:nvSpPr>
          <p:cNvPr id="22" name="Google Shape;54;p13">
            <a:extLst>
              <a:ext uri="{FF2B5EF4-FFF2-40B4-BE49-F238E27FC236}">
                <a16:creationId xmlns:a16="http://schemas.microsoft.com/office/drawing/2014/main" id="{BA485454-548B-D82A-7DFA-90A51BDE6DBB}"/>
              </a:ext>
            </a:extLst>
          </p:cNvPr>
          <p:cNvSpPr txBox="1">
            <a:spLocks/>
          </p:cNvSpPr>
          <p:nvPr/>
        </p:nvSpPr>
        <p:spPr>
          <a:xfrm>
            <a:off x="1193390" y="1323476"/>
            <a:ext cx="7194884" cy="268981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pPr>
              <a:lnSpc>
                <a:spcPct val="150000"/>
              </a:lnSpc>
            </a:pPr>
            <a:endParaRPr lang="en-GB" sz="1400" dirty="0">
              <a:solidFill>
                <a:srgbClr val="216498"/>
              </a:solidFill>
              <a:latin typeface="Source Sans Pro"/>
              <a:ea typeface="Source Sans Pro"/>
              <a:cs typeface="Source Sans Pro"/>
            </a:endParaRPr>
          </a:p>
        </p:txBody>
      </p:sp>
      <p:pic>
        <p:nvPicPr>
          <p:cNvPr id="3" name="Google Shape;380;p52">
            <a:extLst>
              <a:ext uri="{FF2B5EF4-FFF2-40B4-BE49-F238E27FC236}">
                <a16:creationId xmlns:a16="http://schemas.microsoft.com/office/drawing/2014/main" id="{339CC223-9092-F607-012B-E7957919027E}"/>
              </a:ext>
            </a:extLst>
          </p:cNvPr>
          <p:cNvPicPr preferRelativeResize="0"/>
          <p:nvPr/>
        </p:nvPicPr>
        <p:blipFill>
          <a:blip r:embed="rId4">
            <a:alphaModFix/>
          </a:blip>
          <a:stretch>
            <a:fillRect/>
          </a:stretch>
        </p:blipFill>
        <p:spPr>
          <a:xfrm>
            <a:off x="2182475" y="1036423"/>
            <a:ext cx="5871279" cy="3628891"/>
          </a:xfrm>
          <a:prstGeom prst="rect">
            <a:avLst/>
          </a:prstGeom>
          <a:noFill/>
          <a:ln>
            <a:noFill/>
          </a:ln>
        </p:spPr>
      </p:pic>
      <p:sp>
        <p:nvSpPr>
          <p:cNvPr id="5" name="CasellaDiTesto 4">
            <a:extLst>
              <a:ext uri="{FF2B5EF4-FFF2-40B4-BE49-F238E27FC236}">
                <a16:creationId xmlns:a16="http://schemas.microsoft.com/office/drawing/2014/main" id="{C5E592CC-CDD4-A5C1-1F81-F6AC1C0B6C57}"/>
              </a:ext>
            </a:extLst>
          </p:cNvPr>
          <p:cNvSpPr txBox="1"/>
          <p:nvPr/>
        </p:nvSpPr>
        <p:spPr>
          <a:xfrm>
            <a:off x="832339" y="4665314"/>
            <a:ext cx="4572000" cy="277384"/>
          </a:xfrm>
          <a:prstGeom prst="rect">
            <a:avLst/>
          </a:prstGeom>
          <a:noFill/>
        </p:spPr>
        <p:txBody>
          <a:bodyPr wrap="square">
            <a:spAutoFit/>
          </a:bodyPr>
          <a:lstStyle/>
          <a:p>
            <a:pPr>
              <a:lnSpc>
                <a:spcPct val="150000"/>
              </a:lnSpc>
            </a:pPr>
            <a:r>
              <a:rPr lang="en-GB" sz="900" dirty="0">
                <a:solidFill>
                  <a:srgbClr val="0B2134"/>
                </a:solidFill>
                <a:ea typeface="Source Sans Pro"/>
                <a:hlinkClick r:id="rId5"/>
              </a:rPr>
              <a:t>https://www.clarin.eu/content/learning-hub</a:t>
            </a:r>
            <a:r>
              <a:rPr lang="en-GB" sz="900" dirty="0">
                <a:solidFill>
                  <a:srgbClr val="0B2134"/>
                </a:solidFill>
                <a:ea typeface="Source Sans Pro"/>
              </a:rPr>
              <a:t> </a:t>
            </a:r>
            <a:endParaRPr lang="en-GB" sz="900" dirty="0">
              <a:solidFill>
                <a:srgbClr val="216498"/>
              </a:solidFill>
              <a:latin typeface="Source Sans Pro"/>
              <a:ea typeface="Source Sans Pro"/>
              <a:cs typeface="Source Sans Pro"/>
            </a:endParaRPr>
          </a:p>
        </p:txBody>
      </p:sp>
    </p:spTree>
    <p:extLst>
      <p:ext uri="{BB962C8B-B14F-4D97-AF65-F5344CB8AC3E}">
        <p14:creationId xmlns:p14="http://schemas.microsoft.com/office/powerpoint/2010/main" val="82362323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973590" y="384402"/>
            <a:ext cx="7414684" cy="818534"/>
          </a:xfrm>
          <a:prstGeom prst="rect">
            <a:avLst/>
          </a:prstGeom>
        </p:spPr>
        <p:txBody>
          <a:bodyPr spcFirstLastPara="1" wrap="square" lIns="91425" tIns="91425" rIns="91425" bIns="91425" anchor="t" anchorCtr="0">
            <a:noAutofit/>
          </a:bodyPr>
          <a:lstStyle/>
          <a:p>
            <a:pPr algn="ctr">
              <a:lnSpc>
                <a:spcPct val="114999"/>
              </a:lnSpc>
            </a:pPr>
            <a:r>
              <a:rPr lang="en-GB" sz="2400" b="1" dirty="0">
                <a:solidFill>
                  <a:srgbClr val="216498"/>
                </a:solidFill>
                <a:latin typeface="+mj-lt"/>
                <a:ea typeface="Source Sans Pro"/>
                <a:sym typeface="Source Sans Pro"/>
              </a:rPr>
              <a:t>Stay updated</a:t>
            </a:r>
            <a:endParaRPr lang="en-GB" sz="2400" b="1" dirty="0">
              <a:solidFill>
                <a:srgbClr val="216498"/>
              </a:solidFill>
              <a:ea typeface="Source Sans Pro"/>
            </a:endParaRPr>
          </a:p>
        </p:txBody>
      </p:sp>
      <p:pic>
        <p:nvPicPr>
          <p:cNvPr id="2" name="Immagine 1">
            <a:extLst>
              <a:ext uri="{FF2B5EF4-FFF2-40B4-BE49-F238E27FC236}">
                <a16:creationId xmlns:a16="http://schemas.microsoft.com/office/drawing/2014/main" id="{20C620E2-DCF7-9980-82FA-320E29540F43}"/>
              </a:ext>
            </a:extLst>
          </p:cNvPr>
          <p:cNvPicPr>
            <a:picLocks noChangeAspect="1"/>
          </p:cNvPicPr>
          <p:nvPr/>
        </p:nvPicPr>
        <p:blipFill>
          <a:blip r:embed="rId3"/>
          <a:stretch>
            <a:fillRect/>
          </a:stretch>
        </p:blipFill>
        <p:spPr>
          <a:xfrm>
            <a:off x="9144" y="0"/>
            <a:ext cx="527538" cy="5143500"/>
          </a:xfrm>
          <a:prstGeom prst="rect">
            <a:avLst/>
          </a:prstGeom>
        </p:spPr>
      </p:pic>
      <p:cxnSp>
        <p:nvCxnSpPr>
          <p:cNvPr id="12" name="Connettore 1 11">
            <a:extLst>
              <a:ext uri="{FF2B5EF4-FFF2-40B4-BE49-F238E27FC236}">
                <a16:creationId xmlns:a16="http://schemas.microsoft.com/office/drawing/2014/main" id="{C5E996A5-A0E1-6570-6932-E30806CB6CFD}"/>
              </a:ext>
            </a:extLst>
          </p:cNvPr>
          <p:cNvCxnSpPr/>
          <p:nvPr/>
        </p:nvCxnSpPr>
        <p:spPr>
          <a:xfrm>
            <a:off x="1511164" y="4157785"/>
            <a:ext cx="6121671" cy="0"/>
          </a:xfrm>
          <a:prstGeom prst="line">
            <a:avLst/>
          </a:prstGeom>
          <a:ln>
            <a:solidFill>
              <a:srgbClr val="216498"/>
            </a:solidFill>
          </a:ln>
        </p:spPr>
        <p:style>
          <a:lnRef idx="1">
            <a:schemeClr val="accent1"/>
          </a:lnRef>
          <a:fillRef idx="0">
            <a:schemeClr val="accent1"/>
          </a:fillRef>
          <a:effectRef idx="0">
            <a:schemeClr val="accent1"/>
          </a:effectRef>
          <a:fontRef idx="minor">
            <a:schemeClr val="tx1"/>
          </a:fontRef>
        </p:style>
      </p:cxnSp>
      <p:sp>
        <p:nvSpPr>
          <p:cNvPr id="22" name="Google Shape;54;p13">
            <a:extLst>
              <a:ext uri="{FF2B5EF4-FFF2-40B4-BE49-F238E27FC236}">
                <a16:creationId xmlns:a16="http://schemas.microsoft.com/office/drawing/2014/main" id="{BA485454-548B-D82A-7DFA-90A51BDE6DBB}"/>
              </a:ext>
            </a:extLst>
          </p:cNvPr>
          <p:cNvSpPr txBox="1">
            <a:spLocks/>
          </p:cNvSpPr>
          <p:nvPr/>
        </p:nvSpPr>
        <p:spPr>
          <a:xfrm>
            <a:off x="1193390" y="1323476"/>
            <a:ext cx="7194884" cy="268981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pPr>
              <a:lnSpc>
                <a:spcPct val="150000"/>
              </a:lnSpc>
            </a:pPr>
            <a:r>
              <a:rPr lang="en-GB" sz="1800" b="1" dirty="0">
                <a:solidFill>
                  <a:srgbClr val="1768A9"/>
                </a:solidFill>
                <a:latin typeface="+mn-lt"/>
                <a:ea typeface="Source Sans Pro"/>
                <a:sym typeface="Source Sans Pro"/>
                <a:hlinkClick r:id="rId4">
                  <a:extLst>
                    <a:ext uri="{A12FA001-AC4F-418D-AE19-62706E023703}">
                      <ahyp:hlinkClr xmlns:ahyp="http://schemas.microsoft.com/office/drawing/2018/hyperlinkcolor" val="tx"/>
                    </a:ext>
                  </a:extLst>
                </a:hlinkClick>
              </a:rPr>
              <a:t>CLARIN Newsflash</a:t>
            </a:r>
            <a:endParaRPr lang="it-IT">
              <a:hlinkClick r:id="rId4">
                <a:extLst>
                  <a:ext uri="{A12FA001-AC4F-418D-AE19-62706E023703}">
                    <ahyp:hlinkClr xmlns:ahyp="http://schemas.microsoft.com/office/drawing/2018/hyperlinkcolor" val="tx"/>
                  </a:ext>
                </a:extLst>
              </a:hlinkClick>
            </a:endParaRPr>
          </a:p>
          <a:p>
            <a:pPr>
              <a:lnSpc>
                <a:spcPct val="150000"/>
              </a:lnSpc>
            </a:pPr>
            <a:r>
              <a:rPr lang="en-GB" sz="1400" dirty="0">
                <a:solidFill>
                  <a:srgbClr val="0B2134"/>
                </a:solidFill>
                <a:latin typeface="+mn-lt"/>
                <a:ea typeface="Source Sans Pro"/>
                <a:sym typeface="Source Sans Pro"/>
              </a:rPr>
              <a:t>Monthly update on the activities of national consortia</a:t>
            </a:r>
            <a:endParaRPr lang="en-GB"/>
          </a:p>
          <a:p>
            <a:pPr>
              <a:lnSpc>
                <a:spcPct val="150000"/>
              </a:lnSpc>
            </a:pPr>
            <a:r>
              <a:rPr lang="en-GB" sz="1800" b="1" dirty="0">
                <a:solidFill>
                  <a:srgbClr val="1768A9"/>
                </a:solidFill>
                <a:ea typeface="Source Sans Pro"/>
                <a:hlinkClick r:id="rId5">
                  <a:extLst>
                    <a:ext uri="{A12FA001-AC4F-418D-AE19-62706E023703}">
                      <ahyp:hlinkClr xmlns:ahyp="http://schemas.microsoft.com/office/drawing/2018/hyperlinkcolor" val="tx"/>
                    </a:ext>
                  </a:extLst>
                </a:hlinkClick>
              </a:rPr>
              <a:t>CLARIN Café</a:t>
            </a:r>
            <a:endParaRPr lang="en-GB">
              <a:solidFill>
                <a:srgbClr val="1768A9"/>
              </a:solidFill>
              <a:hlinkClick r:id="rId5">
                <a:extLst>
                  <a:ext uri="{A12FA001-AC4F-418D-AE19-62706E023703}">
                    <ahyp:hlinkClr xmlns:ahyp="http://schemas.microsoft.com/office/drawing/2018/hyperlinkcolor" val="tx"/>
                  </a:ext>
                </a:extLst>
              </a:hlinkClick>
            </a:endParaRPr>
          </a:p>
          <a:p>
            <a:pPr>
              <a:lnSpc>
                <a:spcPct val="150000"/>
              </a:lnSpc>
            </a:pPr>
            <a:r>
              <a:rPr lang="en-GB" sz="1400" dirty="0">
                <a:solidFill>
                  <a:srgbClr val="0B2134"/>
                </a:solidFill>
                <a:ea typeface="Source Sans Pro"/>
              </a:rPr>
              <a:t>Informal and interactive webinars to discuss topics of interest</a:t>
            </a:r>
            <a:endParaRPr lang="en-GB" dirty="0"/>
          </a:p>
          <a:p>
            <a:pPr>
              <a:lnSpc>
                <a:spcPct val="150000"/>
              </a:lnSpc>
            </a:pPr>
            <a:endParaRPr lang="en-GB" sz="1400" dirty="0">
              <a:solidFill>
                <a:srgbClr val="0B2134"/>
              </a:solidFill>
              <a:ea typeface="Source Sans Pro"/>
            </a:endParaRPr>
          </a:p>
          <a:p>
            <a:pPr>
              <a:lnSpc>
                <a:spcPct val="150000"/>
              </a:lnSpc>
            </a:pPr>
            <a:endParaRPr lang="en-GB" sz="1400" u="sng" dirty="0">
              <a:solidFill>
                <a:srgbClr val="216498"/>
              </a:solidFill>
              <a:ea typeface="Source Sans Pro"/>
            </a:endParaRPr>
          </a:p>
          <a:p>
            <a:pPr>
              <a:lnSpc>
                <a:spcPct val="150000"/>
              </a:lnSpc>
            </a:pPr>
            <a:endParaRPr lang="en-GB" sz="1400" dirty="0">
              <a:solidFill>
                <a:srgbClr val="0B2134"/>
              </a:solidFill>
              <a:ea typeface="Source Sans Pro"/>
            </a:endParaRPr>
          </a:p>
          <a:p>
            <a:pPr>
              <a:lnSpc>
                <a:spcPct val="150000"/>
              </a:lnSpc>
            </a:pPr>
            <a:endParaRPr lang="en-GB" sz="1400" dirty="0">
              <a:solidFill>
                <a:srgbClr val="0B2134"/>
              </a:solidFill>
              <a:ea typeface="Source Sans Pro"/>
            </a:endParaRPr>
          </a:p>
          <a:p>
            <a:pPr algn="l"/>
            <a:endParaRPr lang="en-GB" sz="1400" dirty="0">
              <a:solidFill>
                <a:srgbClr val="216498"/>
              </a:solidFill>
              <a:latin typeface="Source Sans Pro"/>
              <a:ea typeface="Source Sans Pro"/>
              <a:cs typeface="Source Sans Pro"/>
            </a:endParaRPr>
          </a:p>
        </p:txBody>
      </p:sp>
      <p:grpSp>
        <p:nvGrpSpPr>
          <p:cNvPr id="9" name="Gruppo 8">
            <a:extLst>
              <a:ext uri="{FF2B5EF4-FFF2-40B4-BE49-F238E27FC236}">
                <a16:creationId xmlns:a16="http://schemas.microsoft.com/office/drawing/2014/main" id="{E5A28A52-4A12-6376-EDC6-A42C4EB15B66}"/>
              </a:ext>
            </a:extLst>
          </p:cNvPr>
          <p:cNvGrpSpPr/>
          <p:nvPr/>
        </p:nvGrpSpPr>
        <p:grpSpPr>
          <a:xfrm>
            <a:off x="3441548" y="4295545"/>
            <a:ext cx="2260902" cy="738319"/>
            <a:chOff x="1309082" y="4243804"/>
            <a:chExt cx="2260902" cy="738319"/>
          </a:xfrm>
        </p:grpSpPr>
        <p:pic>
          <p:nvPicPr>
            <p:cNvPr id="10" name="Immagine 9">
              <a:extLst>
                <a:ext uri="{FF2B5EF4-FFF2-40B4-BE49-F238E27FC236}">
                  <a16:creationId xmlns:a16="http://schemas.microsoft.com/office/drawing/2014/main" id="{AB797188-50AA-EEC9-C379-761732586F96}"/>
                </a:ext>
              </a:extLst>
            </p:cNvPr>
            <p:cNvPicPr>
              <a:picLocks noChangeAspect="1"/>
            </p:cNvPicPr>
            <p:nvPr/>
          </p:nvPicPr>
          <p:blipFill rotWithShape="1">
            <a:blip r:embed="rId6"/>
            <a:srcRect l="58593" r="21831"/>
            <a:stretch/>
          </p:blipFill>
          <p:spPr>
            <a:xfrm>
              <a:off x="1309082" y="4243804"/>
              <a:ext cx="789684" cy="738319"/>
            </a:xfrm>
            <a:prstGeom prst="rect">
              <a:avLst/>
            </a:prstGeom>
          </p:spPr>
        </p:pic>
        <p:pic>
          <p:nvPicPr>
            <p:cNvPr id="11" name="Immagine 10">
              <a:extLst>
                <a:ext uri="{FF2B5EF4-FFF2-40B4-BE49-F238E27FC236}">
                  <a16:creationId xmlns:a16="http://schemas.microsoft.com/office/drawing/2014/main" id="{62E52878-49DF-1766-A1F8-B70D250F679F}"/>
                </a:ext>
              </a:extLst>
            </p:cNvPr>
            <p:cNvPicPr>
              <a:picLocks noChangeAspect="1"/>
            </p:cNvPicPr>
            <p:nvPr/>
          </p:nvPicPr>
          <p:blipFill rotWithShape="1">
            <a:blip r:embed="rId7"/>
            <a:srcRect b="27418"/>
            <a:stretch/>
          </p:blipFill>
          <p:spPr>
            <a:xfrm>
              <a:off x="2167990" y="4615551"/>
              <a:ext cx="1401994" cy="279482"/>
            </a:xfrm>
            <a:prstGeom prst="rect">
              <a:avLst/>
            </a:prstGeom>
          </p:spPr>
        </p:pic>
      </p:grpSp>
    </p:spTree>
    <p:extLst>
      <p:ext uri="{BB962C8B-B14F-4D97-AF65-F5344CB8AC3E}">
        <p14:creationId xmlns:p14="http://schemas.microsoft.com/office/powerpoint/2010/main" val="420371470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973590" y="384402"/>
            <a:ext cx="7414684" cy="818534"/>
          </a:xfrm>
          <a:prstGeom prst="rect">
            <a:avLst/>
          </a:prstGeom>
        </p:spPr>
        <p:txBody>
          <a:bodyPr spcFirstLastPara="1" wrap="square" lIns="91425" tIns="91425" rIns="91425" bIns="91425" anchor="t" anchorCtr="0">
            <a:noAutofit/>
          </a:bodyPr>
          <a:lstStyle/>
          <a:p>
            <a:pPr algn="ctr">
              <a:lnSpc>
                <a:spcPct val="114999"/>
              </a:lnSpc>
            </a:pPr>
            <a:r>
              <a:rPr lang="en-GB" sz="2400" b="1" dirty="0">
                <a:solidFill>
                  <a:srgbClr val="216498"/>
                </a:solidFill>
                <a:latin typeface="+mj-lt"/>
                <a:ea typeface="Source Sans Pro"/>
                <a:sym typeface="Source Sans Pro"/>
              </a:rPr>
              <a:t>Thank you!</a:t>
            </a:r>
            <a:endParaRPr lang="en-GB" sz="2400" b="1" dirty="0">
              <a:solidFill>
                <a:srgbClr val="216498"/>
              </a:solidFill>
              <a:ea typeface="Source Sans Pro"/>
            </a:endParaRPr>
          </a:p>
        </p:txBody>
      </p:sp>
      <p:pic>
        <p:nvPicPr>
          <p:cNvPr id="2" name="Immagine 1">
            <a:extLst>
              <a:ext uri="{FF2B5EF4-FFF2-40B4-BE49-F238E27FC236}">
                <a16:creationId xmlns:a16="http://schemas.microsoft.com/office/drawing/2014/main" id="{20C620E2-DCF7-9980-82FA-320E29540F43}"/>
              </a:ext>
            </a:extLst>
          </p:cNvPr>
          <p:cNvPicPr>
            <a:picLocks noChangeAspect="1"/>
          </p:cNvPicPr>
          <p:nvPr/>
        </p:nvPicPr>
        <p:blipFill>
          <a:blip r:embed="rId3"/>
          <a:stretch>
            <a:fillRect/>
          </a:stretch>
        </p:blipFill>
        <p:spPr>
          <a:xfrm>
            <a:off x="9144" y="0"/>
            <a:ext cx="527538" cy="5143500"/>
          </a:xfrm>
          <a:prstGeom prst="rect">
            <a:avLst/>
          </a:prstGeom>
        </p:spPr>
      </p:pic>
      <p:cxnSp>
        <p:nvCxnSpPr>
          <p:cNvPr id="12" name="Connettore 1 11">
            <a:extLst>
              <a:ext uri="{FF2B5EF4-FFF2-40B4-BE49-F238E27FC236}">
                <a16:creationId xmlns:a16="http://schemas.microsoft.com/office/drawing/2014/main" id="{C5E996A5-A0E1-6570-6932-E30806CB6CFD}"/>
              </a:ext>
            </a:extLst>
          </p:cNvPr>
          <p:cNvCxnSpPr/>
          <p:nvPr/>
        </p:nvCxnSpPr>
        <p:spPr>
          <a:xfrm>
            <a:off x="1511164" y="4157785"/>
            <a:ext cx="6121671" cy="0"/>
          </a:xfrm>
          <a:prstGeom prst="line">
            <a:avLst/>
          </a:prstGeom>
          <a:ln>
            <a:solidFill>
              <a:srgbClr val="216498"/>
            </a:solidFill>
          </a:ln>
        </p:spPr>
        <p:style>
          <a:lnRef idx="1">
            <a:schemeClr val="accent1"/>
          </a:lnRef>
          <a:fillRef idx="0">
            <a:schemeClr val="accent1"/>
          </a:fillRef>
          <a:effectRef idx="0">
            <a:schemeClr val="accent1"/>
          </a:effectRef>
          <a:fontRef idx="minor">
            <a:schemeClr val="tx1"/>
          </a:fontRef>
        </p:style>
      </p:cxnSp>
      <p:sp>
        <p:nvSpPr>
          <p:cNvPr id="22" name="Google Shape;54;p13">
            <a:extLst>
              <a:ext uri="{FF2B5EF4-FFF2-40B4-BE49-F238E27FC236}">
                <a16:creationId xmlns:a16="http://schemas.microsoft.com/office/drawing/2014/main" id="{BA485454-548B-D82A-7DFA-90A51BDE6DBB}"/>
              </a:ext>
            </a:extLst>
          </p:cNvPr>
          <p:cNvSpPr txBox="1">
            <a:spLocks/>
          </p:cNvSpPr>
          <p:nvPr/>
        </p:nvSpPr>
        <p:spPr>
          <a:xfrm>
            <a:off x="1193390" y="1323476"/>
            <a:ext cx="7194884" cy="268981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pPr>
              <a:lnSpc>
                <a:spcPct val="150000"/>
              </a:lnSpc>
            </a:pPr>
            <a:r>
              <a:rPr lang="en-GB" sz="1400" dirty="0">
                <a:solidFill>
                  <a:srgbClr val="0B2134"/>
                </a:solidFill>
                <a:latin typeface="+mn-lt"/>
                <a:ea typeface="Source Sans Pro"/>
                <a:sym typeface="Source Sans Pro"/>
              </a:rPr>
              <a:t>Contact us</a:t>
            </a:r>
          </a:p>
          <a:p>
            <a:pPr>
              <a:lnSpc>
                <a:spcPct val="150000"/>
              </a:lnSpc>
            </a:pPr>
            <a:endParaRPr lang="en-GB" sz="1400" dirty="0">
              <a:solidFill>
                <a:srgbClr val="0B2134"/>
              </a:solidFill>
              <a:ea typeface="Source Sans Pro"/>
            </a:endParaRPr>
          </a:p>
          <a:p>
            <a:pPr>
              <a:lnSpc>
                <a:spcPct val="150000"/>
              </a:lnSpc>
            </a:pPr>
            <a:r>
              <a:rPr lang="en-GB" sz="1400" dirty="0">
                <a:solidFill>
                  <a:srgbClr val="0B2134"/>
                </a:solidFill>
                <a:ea typeface="Source Sans Pro"/>
                <a:hlinkClick r:id="rId4"/>
              </a:rPr>
              <a:t>CLARIN-IT</a:t>
            </a:r>
            <a:endParaRPr lang="en-GB" sz="1400" dirty="0">
              <a:solidFill>
                <a:srgbClr val="0B2134"/>
              </a:solidFill>
              <a:ea typeface="Source Sans Pro"/>
            </a:endParaRPr>
          </a:p>
          <a:p>
            <a:r>
              <a:rPr lang="en-GB" sz="1400" dirty="0">
                <a:solidFill>
                  <a:srgbClr val="216498"/>
                </a:solidFill>
                <a:latin typeface="Source Sans Pro"/>
                <a:ea typeface="Source Sans Pro"/>
                <a:cs typeface="Source Sans Pro"/>
                <a:hlinkClick r:id="rId5"/>
              </a:rPr>
              <a:t>ILC4CLARIN</a:t>
            </a:r>
            <a:endParaRPr lang="en-GB" sz="1400" dirty="0">
              <a:solidFill>
                <a:srgbClr val="216498"/>
              </a:solidFill>
              <a:latin typeface="Source Sans Pro"/>
              <a:ea typeface="Source Sans Pro"/>
              <a:cs typeface="Source Sans Pro"/>
            </a:endParaRPr>
          </a:p>
          <a:p>
            <a:endParaRPr lang="en-GB" sz="1400" dirty="0">
              <a:solidFill>
                <a:srgbClr val="216498"/>
              </a:solidFill>
              <a:latin typeface="Source Sans Pro"/>
              <a:ea typeface="Source Sans Pro"/>
              <a:cs typeface="Source Sans Pro"/>
            </a:endParaRPr>
          </a:p>
          <a:p>
            <a:endParaRPr lang="en-GB" sz="1400" dirty="0">
              <a:solidFill>
                <a:srgbClr val="216498"/>
              </a:solidFill>
              <a:latin typeface="Source Sans Pro"/>
              <a:ea typeface="Source Sans Pro"/>
              <a:cs typeface="Source Sans Pro"/>
            </a:endParaRPr>
          </a:p>
          <a:p>
            <a:endParaRPr lang="en-GB" sz="1400" dirty="0">
              <a:solidFill>
                <a:srgbClr val="216498"/>
              </a:solidFill>
              <a:latin typeface="Source Sans Pro"/>
              <a:ea typeface="Source Sans Pro"/>
              <a:cs typeface="Source Sans Pro"/>
            </a:endParaRPr>
          </a:p>
          <a:p>
            <a:r>
              <a:rPr lang="en-GB" sz="1400" u="sng" dirty="0">
                <a:solidFill>
                  <a:srgbClr val="216498"/>
                </a:solidFill>
                <a:ea typeface="Source Sans Pro"/>
              </a:rPr>
              <a:t>giulia.pedonese@ilc.cnr.it</a:t>
            </a:r>
          </a:p>
          <a:p>
            <a:endParaRPr lang="en-GB" sz="1400" dirty="0">
              <a:solidFill>
                <a:srgbClr val="216498"/>
              </a:solidFill>
              <a:latin typeface="Source Sans Pro"/>
              <a:ea typeface="Source Sans Pro"/>
              <a:cs typeface="Source Sans Pro"/>
            </a:endParaRPr>
          </a:p>
        </p:txBody>
      </p:sp>
      <p:grpSp>
        <p:nvGrpSpPr>
          <p:cNvPr id="9" name="Gruppo 8">
            <a:extLst>
              <a:ext uri="{FF2B5EF4-FFF2-40B4-BE49-F238E27FC236}">
                <a16:creationId xmlns:a16="http://schemas.microsoft.com/office/drawing/2014/main" id="{E5A28A52-4A12-6376-EDC6-A42C4EB15B66}"/>
              </a:ext>
            </a:extLst>
          </p:cNvPr>
          <p:cNvGrpSpPr/>
          <p:nvPr/>
        </p:nvGrpSpPr>
        <p:grpSpPr>
          <a:xfrm>
            <a:off x="3441548" y="4295545"/>
            <a:ext cx="2260902" cy="738319"/>
            <a:chOff x="1309082" y="4243804"/>
            <a:chExt cx="2260902" cy="738319"/>
          </a:xfrm>
        </p:grpSpPr>
        <p:pic>
          <p:nvPicPr>
            <p:cNvPr id="10" name="Immagine 9">
              <a:extLst>
                <a:ext uri="{FF2B5EF4-FFF2-40B4-BE49-F238E27FC236}">
                  <a16:creationId xmlns:a16="http://schemas.microsoft.com/office/drawing/2014/main" id="{AB797188-50AA-EEC9-C379-761732586F96}"/>
                </a:ext>
              </a:extLst>
            </p:cNvPr>
            <p:cNvPicPr>
              <a:picLocks noChangeAspect="1"/>
            </p:cNvPicPr>
            <p:nvPr/>
          </p:nvPicPr>
          <p:blipFill rotWithShape="1">
            <a:blip r:embed="rId6"/>
            <a:srcRect l="58593" r="21831"/>
            <a:stretch/>
          </p:blipFill>
          <p:spPr>
            <a:xfrm>
              <a:off x="1309082" y="4243804"/>
              <a:ext cx="789684" cy="738319"/>
            </a:xfrm>
            <a:prstGeom prst="rect">
              <a:avLst/>
            </a:prstGeom>
          </p:spPr>
        </p:pic>
        <p:pic>
          <p:nvPicPr>
            <p:cNvPr id="11" name="Immagine 10">
              <a:extLst>
                <a:ext uri="{FF2B5EF4-FFF2-40B4-BE49-F238E27FC236}">
                  <a16:creationId xmlns:a16="http://schemas.microsoft.com/office/drawing/2014/main" id="{62E52878-49DF-1766-A1F8-B70D250F679F}"/>
                </a:ext>
              </a:extLst>
            </p:cNvPr>
            <p:cNvPicPr>
              <a:picLocks noChangeAspect="1"/>
            </p:cNvPicPr>
            <p:nvPr/>
          </p:nvPicPr>
          <p:blipFill rotWithShape="1">
            <a:blip r:embed="rId7"/>
            <a:srcRect b="27418"/>
            <a:stretch/>
          </p:blipFill>
          <p:spPr>
            <a:xfrm>
              <a:off x="2167990" y="4615551"/>
              <a:ext cx="1401994" cy="279482"/>
            </a:xfrm>
            <a:prstGeom prst="rect">
              <a:avLst/>
            </a:prstGeom>
          </p:spPr>
        </p:pic>
      </p:grpSp>
    </p:spTree>
    <p:extLst>
      <p:ext uri="{BB962C8B-B14F-4D97-AF65-F5344CB8AC3E}">
        <p14:creationId xmlns:p14="http://schemas.microsoft.com/office/powerpoint/2010/main" val="6651750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1310040" y="311674"/>
            <a:ext cx="6990361" cy="67404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GB" sz="2400" b="1" dirty="0">
                <a:solidFill>
                  <a:srgbClr val="216498"/>
                </a:solidFill>
                <a:latin typeface="+mj-lt"/>
                <a:ea typeface="Source Sans Pro"/>
                <a:cs typeface="Source Sans Pro"/>
                <a:sym typeface="Source Sans Pro"/>
              </a:rPr>
              <a:t>Open Science Practices</a:t>
            </a:r>
            <a:endParaRPr lang="en-GB" sz="2800" b="1" dirty="0">
              <a:solidFill>
                <a:srgbClr val="216498"/>
              </a:solidFill>
              <a:latin typeface="+mj-lt"/>
              <a:ea typeface="Source Sans Pro"/>
              <a:cs typeface="Source Sans Pro"/>
              <a:sym typeface="Source Sans Pro"/>
            </a:endParaRPr>
          </a:p>
        </p:txBody>
      </p:sp>
      <p:pic>
        <p:nvPicPr>
          <p:cNvPr id="2" name="Immagine 1">
            <a:extLst>
              <a:ext uri="{FF2B5EF4-FFF2-40B4-BE49-F238E27FC236}">
                <a16:creationId xmlns:a16="http://schemas.microsoft.com/office/drawing/2014/main" id="{20C620E2-DCF7-9980-82FA-320E29540F43}"/>
              </a:ext>
            </a:extLst>
          </p:cNvPr>
          <p:cNvPicPr>
            <a:picLocks noChangeAspect="1"/>
          </p:cNvPicPr>
          <p:nvPr/>
        </p:nvPicPr>
        <p:blipFill>
          <a:blip r:embed="rId3"/>
          <a:stretch>
            <a:fillRect/>
          </a:stretch>
        </p:blipFill>
        <p:spPr>
          <a:xfrm>
            <a:off x="9144" y="0"/>
            <a:ext cx="527538" cy="5143500"/>
          </a:xfrm>
          <a:prstGeom prst="rect">
            <a:avLst/>
          </a:prstGeom>
        </p:spPr>
      </p:pic>
      <p:sp>
        <p:nvSpPr>
          <p:cNvPr id="22" name="Google Shape;54;p13">
            <a:extLst>
              <a:ext uri="{FF2B5EF4-FFF2-40B4-BE49-F238E27FC236}">
                <a16:creationId xmlns:a16="http://schemas.microsoft.com/office/drawing/2014/main" id="{BA485454-548B-D82A-7DFA-90A51BDE6DBB}"/>
              </a:ext>
            </a:extLst>
          </p:cNvPr>
          <p:cNvSpPr txBox="1">
            <a:spLocks/>
          </p:cNvSpPr>
          <p:nvPr/>
        </p:nvSpPr>
        <p:spPr>
          <a:xfrm>
            <a:off x="1221738" y="1259302"/>
            <a:ext cx="7194884" cy="278077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pPr marL="0" indent="0" algn="just">
              <a:lnSpc>
                <a:spcPct val="150000"/>
              </a:lnSpc>
              <a:buNone/>
            </a:pPr>
            <a:endParaRPr lang="it-IT" sz="1400" dirty="0">
              <a:latin typeface="+mn-lt"/>
              <a:ea typeface="+mn-lt"/>
              <a:cs typeface="+mn-lt"/>
            </a:endParaRPr>
          </a:p>
        </p:txBody>
      </p:sp>
      <p:grpSp>
        <p:nvGrpSpPr>
          <p:cNvPr id="9" name="Gruppo 8">
            <a:extLst>
              <a:ext uri="{FF2B5EF4-FFF2-40B4-BE49-F238E27FC236}">
                <a16:creationId xmlns:a16="http://schemas.microsoft.com/office/drawing/2014/main" id="{E5A28A52-4A12-6376-EDC6-A42C4EB15B66}"/>
              </a:ext>
            </a:extLst>
          </p:cNvPr>
          <p:cNvGrpSpPr/>
          <p:nvPr/>
        </p:nvGrpSpPr>
        <p:grpSpPr>
          <a:xfrm>
            <a:off x="3441548" y="4295545"/>
            <a:ext cx="2260902" cy="738319"/>
            <a:chOff x="1309082" y="4243804"/>
            <a:chExt cx="2260902" cy="738319"/>
          </a:xfrm>
        </p:grpSpPr>
        <p:pic>
          <p:nvPicPr>
            <p:cNvPr id="10" name="Immagine 9">
              <a:extLst>
                <a:ext uri="{FF2B5EF4-FFF2-40B4-BE49-F238E27FC236}">
                  <a16:creationId xmlns:a16="http://schemas.microsoft.com/office/drawing/2014/main" id="{AB797188-50AA-EEC9-C379-761732586F96}"/>
                </a:ext>
              </a:extLst>
            </p:cNvPr>
            <p:cNvPicPr>
              <a:picLocks noChangeAspect="1"/>
            </p:cNvPicPr>
            <p:nvPr/>
          </p:nvPicPr>
          <p:blipFill rotWithShape="1">
            <a:blip r:embed="rId4"/>
            <a:srcRect l="58593" r="21831"/>
            <a:stretch/>
          </p:blipFill>
          <p:spPr>
            <a:xfrm>
              <a:off x="1309082" y="4243804"/>
              <a:ext cx="789684" cy="738319"/>
            </a:xfrm>
            <a:prstGeom prst="rect">
              <a:avLst/>
            </a:prstGeom>
          </p:spPr>
        </p:pic>
        <p:pic>
          <p:nvPicPr>
            <p:cNvPr id="11" name="Immagine 10">
              <a:extLst>
                <a:ext uri="{FF2B5EF4-FFF2-40B4-BE49-F238E27FC236}">
                  <a16:creationId xmlns:a16="http://schemas.microsoft.com/office/drawing/2014/main" id="{62E52878-49DF-1766-A1F8-B70D250F679F}"/>
                </a:ext>
              </a:extLst>
            </p:cNvPr>
            <p:cNvPicPr>
              <a:picLocks noChangeAspect="1"/>
            </p:cNvPicPr>
            <p:nvPr/>
          </p:nvPicPr>
          <p:blipFill rotWithShape="1">
            <a:blip r:embed="rId5"/>
            <a:srcRect b="27418"/>
            <a:stretch/>
          </p:blipFill>
          <p:spPr>
            <a:xfrm>
              <a:off x="2167990" y="4615551"/>
              <a:ext cx="1401994" cy="279482"/>
            </a:xfrm>
            <a:prstGeom prst="rect">
              <a:avLst/>
            </a:prstGeom>
          </p:spPr>
        </p:pic>
      </p:grpSp>
      <p:pic>
        <p:nvPicPr>
          <p:cNvPr id="3" name="Google Shape;115;p17">
            <a:extLst>
              <a:ext uri="{FF2B5EF4-FFF2-40B4-BE49-F238E27FC236}">
                <a16:creationId xmlns:a16="http://schemas.microsoft.com/office/drawing/2014/main" id="{17CC2E4B-2C64-C38F-F71C-EE1FDB362A2E}"/>
              </a:ext>
            </a:extLst>
          </p:cNvPr>
          <p:cNvPicPr preferRelativeResize="0"/>
          <p:nvPr/>
        </p:nvPicPr>
        <p:blipFill>
          <a:blip r:embed="rId6">
            <a:alphaModFix/>
          </a:blip>
          <a:stretch>
            <a:fillRect/>
          </a:stretch>
        </p:blipFill>
        <p:spPr>
          <a:xfrm>
            <a:off x="2243889" y="1094340"/>
            <a:ext cx="5150582" cy="3110698"/>
          </a:xfrm>
          <a:prstGeom prst="rect">
            <a:avLst/>
          </a:prstGeom>
          <a:noFill/>
          <a:ln>
            <a:noFill/>
          </a:ln>
        </p:spPr>
      </p:pic>
    </p:spTree>
    <p:extLst>
      <p:ext uri="{BB962C8B-B14F-4D97-AF65-F5344CB8AC3E}">
        <p14:creationId xmlns:p14="http://schemas.microsoft.com/office/powerpoint/2010/main" val="34354325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1310040" y="311675"/>
            <a:ext cx="6990361" cy="67404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GB" sz="2400" b="1" dirty="0">
                <a:solidFill>
                  <a:srgbClr val="216498"/>
                </a:solidFill>
                <a:latin typeface="+mj-lt"/>
                <a:ea typeface="Source Sans Pro"/>
                <a:cs typeface="Source Sans Pro"/>
                <a:sym typeface="Source Sans Pro"/>
              </a:rPr>
              <a:t>FAIR Data</a:t>
            </a:r>
            <a:endParaRPr lang="en-GB" sz="2800" b="1" dirty="0">
              <a:solidFill>
                <a:srgbClr val="216498"/>
              </a:solidFill>
              <a:latin typeface="+mj-lt"/>
              <a:ea typeface="Source Sans Pro"/>
              <a:cs typeface="Source Sans Pro"/>
              <a:sym typeface="Source Sans Pro"/>
            </a:endParaRPr>
          </a:p>
        </p:txBody>
      </p:sp>
      <p:pic>
        <p:nvPicPr>
          <p:cNvPr id="2" name="Immagine 1">
            <a:extLst>
              <a:ext uri="{FF2B5EF4-FFF2-40B4-BE49-F238E27FC236}">
                <a16:creationId xmlns:a16="http://schemas.microsoft.com/office/drawing/2014/main" id="{20C620E2-DCF7-9980-82FA-320E29540F43}"/>
              </a:ext>
            </a:extLst>
          </p:cNvPr>
          <p:cNvPicPr>
            <a:picLocks noChangeAspect="1"/>
          </p:cNvPicPr>
          <p:nvPr/>
        </p:nvPicPr>
        <p:blipFill>
          <a:blip r:embed="rId3"/>
          <a:stretch>
            <a:fillRect/>
          </a:stretch>
        </p:blipFill>
        <p:spPr>
          <a:xfrm>
            <a:off x="9144" y="0"/>
            <a:ext cx="527538" cy="5143500"/>
          </a:xfrm>
          <a:prstGeom prst="rect">
            <a:avLst/>
          </a:prstGeom>
        </p:spPr>
      </p:pic>
      <p:pic>
        <p:nvPicPr>
          <p:cNvPr id="3" name="Google Shape;124;p18">
            <a:extLst>
              <a:ext uri="{FF2B5EF4-FFF2-40B4-BE49-F238E27FC236}">
                <a16:creationId xmlns:a16="http://schemas.microsoft.com/office/drawing/2014/main" id="{293D35F5-9FCC-E221-730A-BA9CF3F0D848}"/>
              </a:ext>
            </a:extLst>
          </p:cNvPr>
          <p:cNvPicPr preferRelativeResize="0"/>
          <p:nvPr/>
        </p:nvPicPr>
        <p:blipFill>
          <a:blip r:embed="rId4">
            <a:alphaModFix/>
          </a:blip>
          <a:stretch>
            <a:fillRect/>
          </a:stretch>
        </p:blipFill>
        <p:spPr>
          <a:xfrm>
            <a:off x="2738794" y="1058778"/>
            <a:ext cx="4143269" cy="3605825"/>
          </a:xfrm>
          <a:prstGeom prst="rect">
            <a:avLst/>
          </a:prstGeom>
          <a:noFill/>
          <a:ln>
            <a:noFill/>
          </a:ln>
        </p:spPr>
      </p:pic>
      <p:sp>
        <p:nvSpPr>
          <p:cNvPr id="5" name="CasellaDiTesto 4">
            <a:extLst>
              <a:ext uri="{FF2B5EF4-FFF2-40B4-BE49-F238E27FC236}">
                <a16:creationId xmlns:a16="http://schemas.microsoft.com/office/drawing/2014/main" id="{B56BF7F1-B255-DB11-8368-61B4EF60ECBB}"/>
              </a:ext>
            </a:extLst>
          </p:cNvPr>
          <p:cNvSpPr txBox="1"/>
          <p:nvPr/>
        </p:nvSpPr>
        <p:spPr>
          <a:xfrm>
            <a:off x="675379" y="4727127"/>
            <a:ext cx="4572000" cy="369332"/>
          </a:xfrm>
          <a:prstGeom prst="rect">
            <a:avLst/>
          </a:prstGeom>
          <a:noFill/>
        </p:spPr>
        <p:txBody>
          <a:bodyPr wrap="square">
            <a:spAutoFit/>
          </a:bodyPr>
          <a:lstStyle/>
          <a:p>
            <a:pPr marL="0" lvl="0" indent="0" algn="l" rtl="0">
              <a:spcBef>
                <a:spcPts val="640"/>
              </a:spcBef>
              <a:spcAft>
                <a:spcPts val="0"/>
              </a:spcAft>
              <a:buNone/>
            </a:pPr>
            <a:r>
              <a:rPr lang="en-US" sz="900" dirty="0">
                <a:solidFill>
                  <a:schemeClr val="dk1"/>
                </a:solidFill>
                <a:latin typeface="+mn-lt"/>
                <a:ea typeface="Questrial"/>
                <a:cs typeface="Questrial"/>
                <a:sym typeface="Questrial"/>
              </a:rPr>
              <a:t>‘FAIR Guiding Principles for scientific data management and stewardship’, 2016</a:t>
            </a:r>
            <a:endParaRPr lang="en-US" sz="900" dirty="0">
              <a:solidFill>
                <a:srgbClr val="004071"/>
              </a:solidFill>
              <a:latin typeface="+mn-lt"/>
              <a:ea typeface="Questrial"/>
              <a:cs typeface="Questrial"/>
              <a:sym typeface="Questrial"/>
            </a:endParaRPr>
          </a:p>
          <a:p>
            <a:pPr marL="0" lvl="0" indent="0" algn="l" rtl="0">
              <a:spcBef>
                <a:spcPts val="0"/>
              </a:spcBef>
              <a:spcAft>
                <a:spcPts val="0"/>
              </a:spcAft>
              <a:buNone/>
            </a:pPr>
            <a:r>
              <a:rPr lang="en-US" sz="900" u="sng" dirty="0">
                <a:solidFill>
                  <a:schemeClr val="hlink"/>
                </a:solidFill>
                <a:latin typeface="+mn-lt"/>
                <a:ea typeface="Questrial"/>
                <a:cs typeface="Questrial"/>
                <a:sym typeface="Questrial"/>
                <a:hlinkClick r:id="rId5"/>
              </a:rPr>
              <a:t>https://www.go-fair.org/fair-principles/</a:t>
            </a:r>
            <a:endParaRPr lang="en-US" sz="900" dirty="0">
              <a:latin typeface="+mn-lt"/>
              <a:ea typeface="Questrial"/>
              <a:cs typeface="Questrial"/>
              <a:sym typeface="Questrial"/>
            </a:endParaRPr>
          </a:p>
        </p:txBody>
      </p:sp>
    </p:spTree>
    <p:extLst>
      <p:ext uri="{BB962C8B-B14F-4D97-AF65-F5344CB8AC3E}">
        <p14:creationId xmlns:p14="http://schemas.microsoft.com/office/powerpoint/2010/main" val="12760042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1310040" y="311674"/>
            <a:ext cx="6990361" cy="67404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GB" sz="2400" b="1" dirty="0">
                <a:solidFill>
                  <a:srgbClr val="216498"/>
                </a:solidFill>
                <a:latin typeface="+mj-lt"/>
                <a:ea typeface="Source Sans Pro"/>
                <a:cs typeface="Source Sans Pro"/>
                <a:sym typeface="Source Sans Pro"/>
              </a:rPr>
              <a:t>A European Strategy</a:t>
            </a:r>
            <a:endParaRPr lang="en-GB" sz="2800" b="1" dirty="0">
              <a:solidFill>
                <a:srgbClr val="216498"/>
              </a:solidFill>
              <a:latin typeface="+mj-lt"/>
              <a:ea typeface="Source Sans Pro"/>
              <a:cs typeface="Source Sans Pro"/>
              <a:sym typeface="Source Sans Pro"/>
            </a:endParaRPr>
          </a:p>
        </p:txBody>
      </p:sp>
      <p:pic>
        <p:nvPicPr>
          <p:cNvPr id="2" name="Immagine 1">
            <a:extLst>
              <a:ext uri="{FF2B5EF4-FFF2-40B4-BE49-F238E27FC236}">
                <a16:creationId xmlns:a16="http://schemas.microsoft.com/office/drawing/2014/main" id="{20C620E2-DCF7-9980-82FA-320E29540F43}"/>
              </a:ext>
            </a:extLst>
          </p:cNvPr>
          <p:cNvPicPr>
            <a:picLocks noChangeAspect="1"/>
          </p:cNvPicPr>
          <p:nvPr/>
        </p:nvPicPr>
        <p:blipFill>
          <a:blip r:embed="rId3"/>
          <a:stretch>
            <a:fillRect/>
          </a:stretch>
        </p:blipFill>
        <p:spPr>
          <a:xfrm>
            <a:off x="9144" y="0"/>
            <a:ext cx="527538" cy="5143500"/>
          </a:xfrm>
          <a:prstGeom prst="rect">
            <a:avLst/>
          </a:prstGeom>
        </p:spPr>
      </p:pic>
      <p:sp>
        <p:nvSpPr>
          <p:cNvPr id="22" name="Google Shape;54;p13">
            <a:extLst>
              <a:ext uri="{FF2B5EF4-FFF2-40B4-BE49-F238E27FC236}">
                <a16:creationId xmlns:a16="http://schemas.microsoft.com/office/drawing/2014/main" id="{BA485454-548B-D82A-7DFA-90A51BDE6DBB}"/>
              </a:ext>
            </a:extLst>
          </p:cNvPr>
          <p:cNvSpPr txBox="1">
            <a:spLocks/>
          </p:cNvSpPr>
          <p:nvPr/>
        </p:nvSpPr>
        <p:spPr>
          <a:xfrm>
            <a:off x="754817" y="4652109"/>
            <a:ext cx="2789790" cy="200905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pPr marL="0" lvl="0" indent="0" algn="l" rtl="0">
              <a:spcBef>
                <a:spcPts val="0"/>
              </a:spcBef>
              <a:spcAft>
                <a:spcPts val="0"/>
              </a:spcAft>
              <a:buNone/>
            </a:pPr>
            <a:r>
              <a:rPr lang="fr-FR" sz="900" dirty="0">
                <a:solidFill>
                  <a:schemeClr val="dk1"/>
                </a:solidFill>
                <a:latin typeface="+mn-lt"/>
                <a:ea typeface="Questrial"/>
                <a:cs typeface="Questrial"/>
                <a:sym typeface="Questrial"/>
              </a:rPr>
              <a:t>Source: </a:t>
            </a:r>
            <a:r>
              <a:rPr lang="fr-FR" sz="900" u="sng" dirty="0">
                <a:solidFill>
                  <a:schemeClr val="hlink"/>
                </a:solidFill>
                <a:latin typeface="+mn-lt"/>
                <a:ea typeface="Questrial"/>
                <a:cs typeface="Questrial"/>
                <a:sym typeface="Questrial"/>
                <a:hlinkClick r:id="rId4"/>
              </a:rPr>
              <a:t>https://www.openaire.eu/what-is-a-data-management-plan</a:t>
            </a:r>
            <a:endParaRPr lang="fr-FR" sz="900" dirty="0">
              <a:latin typeface="+mn-lt"/>
              <a:ea typeface="Questrial"/>
              <a:cs typeface="Questrial"/>
              <a:sym typeface="Questrial"/>
            </a:endParaRPr>
          </a:p>
        </p:txBody>
      </p:sp>
      <p:pic>
        <p:nvPicPr>
          <p:cNvPr id="4" name="Google Shape;130;p19">
            <a:extLst>
              <a:ext uri="{FF2B5EF4-FFF2-40B4-BE49-F238E27FC236}">
                <a16:creationId xmlns:a16="http://schemas.microsoft.com/office/drawing/2014/main" id="{11EFA662-62F5-699F-D23D-E7BA6270660D}"/>
              </a:ext>
            </a:extLst>
          </p:cNvPr>
          <p:cNvPicPr preferRelativeResize="0"/>
          <p:nvPr/>
        </p:nvPicPr>
        <p:blipFill>
          <a:blip r:embed="rId5">
            <a:alphaModFix/>
          </a:blip>
          <a:stretch>
            <a:fillRect/>
          </a:stretch>
        </p:blipFill>
        <p:spPr>
          <a:xfrm>
            <a:off x="2149712" y="985714"/>
            <a:ext cx="5311016" cy="3666395"/>
          </a:xfrm>
          <a:prstGeom prst="rect">
            <a:avLst/>
          </a:prstGeom>
          <a:noFill/>
          <a:ln>
            <a:noFill/>
          </a:ln>
        </p:spPr>
      </p:pic>
    </p:spTree>
    <p:extLst>
      <p:ext uri="{BB962C8B-B14F-4D97-AF65-F5344CB8AC3E}">
        <p14:creationId xmlns:p14="http://schemas.microsoft.com/office/powerpoint/2010/main" val="26004443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1310040" y="311674"/>
            <a:ext cx="6990361" cy="67404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GB" sz="2400" b="1" dirty="0">
                <a:solidFill>
                  <a:srgbClr val="216498"/>
                </a:solidFill>
                <a:latin typeface="+mj-lt"/>
                <a:ea typeface="Source Sans Pro"/>
                <a:cs typeface="Source Sans Pro"/>
                <a:sym typeface="Source Sans Pro"/>
              </a:rPr>
              <a:t>How to ensure…</a:t>
            </a:r>
            <a:endParaRPr lang="en-GB" sz="2800" b="1" dirty="0">
              <a:solidFill>
                <a:srgbClr val="216498"/>
              </a:solidFill>
              <a:latin typeface="+mj-lt"/>
              <a:ea typeface="Source Sans Pro"/>
              <a:cs typeface="Source Sans Pro"/>
              <a:sym typeface="Source Sans Pro"/>
            </a:endParaRPr>
          </a:p>
        </p:txBody>
      </p:sp>
      <p:pic>
        <p:nvPicPr>
          <p:cNvPr id="2" name="Immagine 1">
            <a:extLst>
              <a:ext uri="{FF2B5EF4-FFF2-40B4-BE49-F238E27FC236}">
                <a16:creationId xmlns:a16="http://schemas.microsoft.com/office/drawing/2014/main" id="{20C620E2-DCF7-9980-82FA-320E29540F43}"/>
              </a:ext>
            </a:extLst>
          </p:cNvPr>
          <p:cNvPicPr>
            <a:picLocks noChangeAspect="1"/>
          </p:cNvPicPr>
          <p:nvPr/>
        </p:nvPicPr>
        <p:blipFill>
          <a:blip r:embed="rId3"/>
          <a:stretch>
            <a:fillRect/>
          </a:stretch>
        </p:blipFill>
        <p:spPr>
          <a:xfrm>
            <a:off x="9144" y="0"/>
            <a:ext cx="527538" cy="5143500"/>
          </a:xfrm>
          <a:prstGeom prst="rect">
            <a:avLst/>
          </a:prstGeom>
        </p:spPr>
      </p:pic>
      <p:cxnSp>
        <p:nvCxnSpPr>
          <p:cNvPr id="12" name="Connettore 1 11">
            <a:extLst>
              <a:ext uri="{FF2B5EF4-FFF2-40B4-BE49-F238E27FC236}">
                <a16:creationId xmlns:a16="http://schemas.microsoft.com/office/drawing/2014/main" id="{C5E996A5-A0E1-6570-6932-E30806CB6CFD}"/>
              </a:ext>
            </a:extLst>
          </p:cNvPr>
          <p:cNvCxnSpPr/>
          <p:nvPr/>
        </p:nvCxnSpPr>
        <p:spPr>
          <a:xfrm>
            <a:off x="1511164" y="4157785"/>
            <a:ext cx="6121671" cy="0"/>
          </a:xfrm>
          <a:prstGeom prst="line">
            <a:avLst/>
          </a:prstGeom>
          <a:ln>
            <a:solidFill>
              <a:srgbClr val="216498"/>
            </a:solidFill>
          </a:ln>
        </p:spPr>
        <p:style>
          <a:lnRef idx="1">
            <a:schemeClr val="accent1"/>
          </a:lnRef>
          <a:fillRef idx="0">
            <a:schemeClr val="accent1"/>
          </a:fillRef>
          <a:effectRef idx="0">
            <a:schemeClr val="accent1"/>
          </a:effectRef>
          <a:fontRef idx="minor">
            <a:schemeClr val="tx1"/>
          </a:fontRef>
        </p:style>
      </p:cxnSp>
      <p:sp>
        <p:nvSpPr>
          <p:cNvPr id="22" name="Google Shape;54;p13">
            <a:extLst>
              <a:ext uri="{FF2B5EF4-FFF2-40B4-BE49-F238E27FC236}">
                <a16:creationId xmlns:a16="http://schemas.microsoft.com/office/drawing/2014/main" id="{BA485454-548B-D82A-7DFA-90A51BDE6DBB}"/>
              </a:ext>
            </a:extLst>
          </p:cNvPr>
          <p:cNvSpPr txBox="1">
            <a:spLocks/>
          </p:cNvSpPr>
          <p:nvPr/>
        </p:nvSpPr>
        <p:spPr>
          <a:xfrm>
            <a:off x="1207778" y="1389650"/>
            <a:ext cx="7194884" cy="263037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pPr marL="457200" lvl="0" indent="-431800" algn="l" rtl="0">
              <a:lnSpc>
                <a:spcPct val="150000"/>
              </a:lnSpc>
              <a:spcBef>
                <a:spcPts val="640"/>
              </a:spcBef>
              <a:spcAft>
                <a:spcPts val="0"/>
              </a:spcAft>
              <a:buClr>
                <a:schemeClr val="dk1"/>
              </a:buClr>
              <a:buSzPct val="100000"/>
              <a:buChar char="•"/>
            </a:pPr>
            <a:r>
              <a:rPr lang="en-US" sz="1600" dirty="0"/>
              <a:t>L</a:t>
            </a:r>
            <a:r>
              <a:rPr lang="en-US" sz="1600" dirty="0">
                <a:solidFill>
                  <a:schemeClr val="dk1"/>
                </a:solidFill>
              </a:rPr>
              <a:t>ong-term deposit</a:t>
            </a:r>
          </a:p>
          <a:p>
            <a:pPr marL="457200" lvl="0" indent="-431800" algn="l" rtl="0">
              <a:lnSpc>
                <a:spcPct val="150000"/>
              </a:lnSpc>
              <a:spcBef>
                <a:spcPts val="0"/>
              </a:spcBef>
              <a:spcAft>
                <a:spcPts val="0"/>
              </a:spcAft>
              <a:buClr>
                <a:schemeClr val="dk1"/>
              </a:buClr>
              <a:buSzPct val="100000"/>
              <a:buChar char="•"/>
            </a:pPr>
            <a:r>
              <a:rPr lang="en-US" sz="1600" dirty="0"/>
              <a:t>M</a:t>
            </a:r>
            <a:r>
              <a:rPr lang="en-US" sz="1600" dirty="0">
                <a:solidFill>
                  <a:schemeClr val="dk1"/>
                </a:solidFill>
              </a:rPr>
              <a:t>etadata quality</a:t>
            </a:r>
          </a:p>
          <a:p>
            <a:pPr marL="457200" lvl="0" indent="-431800" algn="l" rtl="0">
              <a:lnSpc>
                <a:spcPct val="150000"/>
              </a:lnSpc>
              <a:spcBef>
                <a:spcPts val="0"/>
              </a:spcBef>
              <a:spcAft>
                <a:spcPts val="0"/>
              </a:spcAft>
              <a:buClr>
                <a:schemeClr val="dk1"/>
              </a:buClr>
              <a:buSzPct val="100000"/>
              <a:buChar char="•"/>
            </a:pPr>
            <a:r>
              <a:rPr lang="en-US" sz="1600" dirty="0"/>
              <a:t>F</a:t>
            </a:r>
            <a:r>
              <a:rPr lang="en-US" sz="1600" dirty="0">
                <a:solidFill>
                  <a:schemeClr val="dk1"/>
                </a:solidFill>
              </a:rPr>
              <a:t>indability</a:t>
            </a:r>
          </a:p>
          <a:p>
            <a:pPr marL="457200" lvl="0" indent="-431800" algn="l" rtl="0">
              <a:lnSpc>
                <a:spcPct val="150000"/>
              </a:lnSpc>
              <a:spcBef>
                <a:spcPts val="0"/>
              </a:spcBef>
              <a:spcAft>
                <a:spcPts val="0"/>
              </a:spcAft>
              <a:buClr>
                <a:schemeClr val="dk1"/>
              </a:buClr>
              <a:buSzPct val="100000"/>
              <a:buChar char="•"/>
            </a:pPr>
            <a:r>
              <a:rPr lang="en-US" sz="1600" dirty="0" err="1"/>
              <a:t>C</a:t>
            </a:r>
            <a:r>
              <a:rPr lang="en-US" sz="1600" dirty="0" err="1">
                <a:solidFill>
                  <a:schemeClr val="dk1"/>
                </a:solidFill>
              </a:rPr>
              <a:t>itability</a:t>
            </a:r>
            <a:endParaRPr lang="en-US" sz="1600" dirty="0">
              <a:solidFill>
                <a:schemeClr val="dk1"/>
              </a:solidFill>
            </a:endParaRPr>
          </a:p>
          <a:p>
            <a:pPr marL="457200" lvl="0" indent="-431800" algn="l" rtl="0">
              <a:lnSpc>
                <a:spcPct val="150000"/>
              </a:lnSpc>
              <a:spcBef>
                <a:spcPts val="0"/>
              </a:spcBef>
              <a:spcAft>
                <a:spcPts val="0"/>
              </a:spcAft>
              <a:buClr>
                <a:schemeClr val="dk1"/>
              </a:buClr>
              <a:buSzPct val="100000"/>
              <a:buChar char="•"/>
            </a:pPr>
            <a:r>
              <a:rPr lang="en-US" sz="1600" dirty="0"/>
              <a:t>C</a:t>
            </a:r>
            <a:r>
              <a:rPr lang="en-US" sz="1600" dirty="0">
                <a:solidFill>
                  <a:schemeClr val="dk1"/>
                </a:solidFill>
              </a:rPr>
              <a:t>lear licenses</a:t>
            </a:r>
          </a:p>
          <a:p>
            <a:pPr marL="457200" lvl="0" indent="-431800" algn="l" rtl="0">
              <a:lnSpc>
                <a:spcPct val="150000"/>
              </a:lnSpc>
              <a:spcBef>
                <a:spcPts val="0"/>
              </a:spcBef>
              <a:spcAft>
                <a:spcPts val="0"/>
              </a:spcAft>
              <a:buClr>
                <a:schemeClr val="dk1"/>
              </a:buClr>
              <a:buSzPct val="100000"/>
              <a:buChar char="•"/>
            </a:pPr>
            <a:r>
              <a:rPr lang="en-US" sz="1600" dirty="0">
                <a:solidFill>
                  <a:schemeClr val="dk1"/>
                </a:solidFill>
              </a:rPr>
              <a:t>Interoperability?</a:t>
            </a:r>
            <a:endParaRPr lang="en-US" sz="900" dirty="0">
              <a:solidFill>
                <a:schemeClr val="dk1"/>
              </a:solidFill>
            </a:endParaRPr>
          </a:p>
        </p:txBody>
      </p:sp>
      <p:grpSp>
        <p:nvGrpSpPr>
          <p:cNvPr id="9" name="Gruppo 8">
            <a:extLst>
              <a:ext uri="{FF2B5EF4-FFF2-40B4-BE49-F238E27FC236}">
                <a16:creationId xmlns:a16="http://schemas.microsoft.com/office/drawing/2014/main" id="{E5A28A52-4A12-6376-EDC6-A42C4EB15B66}"/>
              </a:ext>
            </a:extLst>
          </p:cNvPr>
          <p:cNvGrpSpPr/>
          <p:nvPr/>
        </p:nvGrpSpPr>
        <p:grpSpPr>
          <a:xfrm>
            <a:off x="3441548" y="4295545"/>
            <a:ext cx="2260902" cy="738319"/>
            <a:chOff x="1309082" y="4243804"/>
            <a:chExt cx="2260902" cy="738319"/>
          </a:xfrm>
        </p:grpSpPr>
        <p:pic>
          <p:nvPicPr>
            <p:cNvPr id="10" name="Immagine 9">
              <a:extLst>
                <a:ext uri="{FF2B5EF4-FFF2-40B4-BE49-F238E27FC236}">
                  <a16:creationId xmlns:a16="http://schemas.microsoft.com/office/drawing/2014/main" id="{AB797188-50AA-EEC9-C379-761732586F96}"/>
                </a:ext>
              </a:extLst>
            </p:cNvPr>
            <p:cNvPicPr>
              <a:picLocks noChangeAspect="1"/>
            </p:cNvPicPr>
            <p:nvPr/>
          </p:nvPicPr>
          <p:blipFill rotWithShape="1">
            <a:blip r:embed="rId4"/>
            <a:srcRect l="58593" r="21831"/>
            <a:stretch/>
          </p:blipFill>
          <p:spPr>
            <a:xfrm>
              <a:off x="1309082" y="4243804"/>
              <a:ext cx="789684" cy="738319"/>
            </a:xfrm>
            <a:prstGeom prst="rect">
              <a:avLst/>
            </a:prstGeom>
          </p:spPr>
        </p:pic>
        <p:pic>
          <p:nvPicPr>
            <p:cNvPr id="11" name="Immagine 10">
              <a:extLst>
                <a:ext uri="{FF2B5EF4-FFF2-40B4-BE49-F238E27FC236}">
                  <a16:creationId xmlns:a16="http://schemas.microsoft.com/office/drawing/2014/main" id="{62E52878-49DF-1766-A1F8-B70D250F679F}"/>
                </a:ext>
              </a:extLst>
            </p:cNvPr>
            <p:cNvPicPr>
              <a:picLocks noChangeAspect="1"/>
            </p:cNvPicPr>
            <p:nvPr/>
          </p:nvPicPr>
          <p:blipFill rotWithShape="1">
            <a:blip r:embed="rId5"/>
            <a:srcRect b="27418"/>
            <a:stretch/>
          </p:blipFill>
          <p:spPr>
            <a:xfrm>
              <a:off x="2167990" y="4615551"/>
              <a:ext cx="1401994" cy="279482"/>
            </a:xfrm>
            <a:prstGeom prst="rect">
              <a:avLst/>
            </a:prstGeom>
          </p:spPr>
        </p:pic>
      </p:grpSp>
    </p:spTree>
    <p:extLst>
      <p:ext uri="{BB962C8B-B14F-4D97-AF65-F5344CB8AC3E}">
        <p14:creationId xmlns:p14="http://schemas.microsoft.com/office/powerpoint/2010/main" val="23565122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683717" y="168191"/>
            <a:ext cx="8038483" cy="67404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GB" sz="2400" b="1" dirty="0">
                <a:solidFill>
                  <a:srgbClr val="216498"/>
                </a:solidFill>
                <a:latin typeface="+mj-lt"/>
                <a:ea typeface="Source Sans Pro"/>
                <a:cs typeface="Source Sans Pro"/>
                <a:sym typeface="Source Sans Pro"/>
              </a:rPr>
              <a:t>CLARIN &amp; Language Resources</a:t>
            </a:r>
            <a:endParaRPr lang="en-GB" sz="2800" b="1" dirty="0">
              <a:solidFill>
                <a:srgbClr val="216498"/>
              </a:solidFill>
              <a:latin typeface="+mj-lt"/>
              <a:ea typeface="Source Sans Pro"/>
              <a:cs typeface="Source Sans Pro"/>
              <a:sym typeface="Source Sans Pro"/>
            </a:endParaRPr>
          </a:p>
        </p:txBody>
      </p:sp>
      <p:pic>
        <p:nvPicPr>
          <p:cNvPr id="2" name="Immagine 1">
            <a:extLst>
              <a:ext uri="{FF2B5EF4-FFF2-40B4-BE49-F238E27FC236}">
                <a16:creationId xmlns:a16="http://schemas.microsoft.com/office/drawing/2014/main" id="{20C620E2-DCF7-9980-82FA-320E29540F43}"/>
              </a:ext>
            </a:extLst>
          </p:cNvPr>
          <p:cNvPicPr>
            <a:picLocks noChangeAspect="1"/>
          </p:cNvPicPr>
          <p:nvPr/>
        </p:nvPicPr>
        <p:blipFill>
          <a:blip r:embed="rId3"/>
          <a:stretch>
            <a:fillRect/>
          </a:stretch>
        </p:blipFill>
        <p:spPr>
          <a:xfrm>
            <a:off x="9144" y="0"/>
            <a:ext cx="527538" cy="5143500"/>
          </a:xfrm>
          <a:prstGeom prst="rect">
            <a:avLst/>
          </a:prstGeom>
        </p:spPr>
      </p:pic>
      <p:sp>
        <p:nvSpPr>
          <p:cNvPr id="22" name="Google Shape;54;p13">
            <a:extLst>
              <a:ext uri="{FF2B5EF4-FFF2-40B4-BE49-F238E27FC236}">
                <a16:creationId xmlns:a16="http://schemas.microsoft.com/office/drawing/2014/main" id="{BA485454-548B-D82A-7DFA-90A51BDE6DBB}"/>
              </a:ext>
            </a:extLst>
          </p:cNvPr>
          <p:cNvSpPr txBox="1">
            <a:spLocks/>
          </p:cNvSpPr>
          <p:nvPr/>
        </p:nvSpPr>
        <p:spPr>
          <a:xfrm>
            <a:off x="1105517" y="1272680"/>
            <a:ext cx="7194884" cy="263037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pPr marL="457200" lvl="0" indent="-431800" algn="l" rtl="0">
              <a:spcBef>
                <a:spcPts val="640"/>
              </a:spcBef>
              <a:spcAft>
                <a:spcPts val="0"/>
              </a:spcAft>
              <a:buClr>
                <a:schemeClr val="dk1"/>
              </a:buClr>
              <a:buSzPts val="3200"/>
              <a:buChar char="•"/>
            </a:pPr>
            <a:endParaRPr lang="en-US" sz="900" dirty="0">
              <a:solidFill>
                <a:schemeClr val="dk1"/>
              </a:solidFill>
            </a:endParaRPr>
          </a:p>
        </p:txBody>
      </p:sp>
      <p:sp>
        <p:nvSpPr>
          <p:cNvPr id="5" name="CasellaDiTesto 4">
            <a:extLst>
              <a:ext uri="{FF2B5EF4-FFF2-40B4-BE49-F238E27FC236}">
                <a16:creationId xmlns:a16="http://schemas.microsoft.com/office/drawing/2014/main" id="{596BA3A2-FEBE-6798-997B-CEE0BEF378E3}"/>
              </a:ext>
            </a:extLst>
          </p:cNvPr>
          <p:cNvSpPr txBox="1"/>
          <p:nvPr/>
        </p:nvSpPr>
        <p:spPr>
          <a:xfrm>
            <a:off x="3900938" y="4594745"/>
            <a:ext cx="3088019" cy="307777"/>
          </a:xfrm>
          <a:prstGeom prst="rect">
            <a:avLst/>
          </a:prstGeom>
          <a:noFill/>
        </p:spPr>
        <p:txBody>
          <a:bodyPr wrap="square">
            <a:spAutoFit/>
          </a:bodyPr>
          <a:lstStyle/>
          <a:p>
            <a:pPr marL="0" lvl="0" indent="0" algn="l" rtl="0">
              <a:spcBef>
                <a:spcPts val="0"/>
              </a:spcBef>
              <a:spcAft>
                <a:spcPts val="0"/>
              </a:spcAft>
              <a:buNone/>
            </a:pPr>
            <a:r>
              <a:rPr lang="it-IT" sz="1400" u="sng" dirty="0">
                <a:solidFill>
                  <a:schemeClr val="hlink"/>
                </a:solidFill>
                <a:latin typeface="Questrial"/>
                <a:ea typeface="Questrial"/>
                <a:cs typeface="Questrial"/>
                <a:sym typeface="Questrial"/>
                <a:hlinkClick r:id="rId4"/>
              </a:rPr>
              <a:t>https://www.clarin.eu/</a:t>
            </a:r>
            <a:endParaRPr lang="it-IT" dirty="0">
              <a:latin typeface="Questrial"/>
              <a:ea typeface="Questrial"/>
              <a:cs typeface="Questrial"/>
              <a:sym typeface="Questrial"/>
            </a:endParaRPr>
          </a:p>
        </p:txBody>
      </p:sp>
      <p:pic>
        <p:nvPicPr>
          <p:cNvPr id="4" name="Google Shape;152;p22">
            <a:extLst>
              <a:ext uri="{FF2B5EF4-FFF2-40B4-BE49-F238E27FC236}">
                <a16:creationId xmlns:a16="http://schemas.microsoft.com/office/drawing/2014/main" id="{D4C0EC0C-673B-E510-2FE3-0F1F648F3CFE}"/>
              </a:ext>
            </a:extLst>
          </p:cNvPr>
          <p:cNvPicPr preferRelativeResize="0"/>
          <p:nvPr/>
        </p:nvPicPr>
        <p:blipFill>
          <a:blip r:embed="rId5">
            <a:alphaModFix/>
          </a:blip>
          <a:stretch>
            <a:fillRect/>
          </a:stretch>
        </p:blipFill>
        <p:spPr>
          <a:xfrm>
            <a:off x="4839282" y="926835"/>
            <a:ext cx="3882918" cy="3322065"/>
          </a:xfrm>
          <a:prstGeom prst="rect">
            <a:avLst/>
          </a:prstGeom>
          <a:noFill/>
          <a:ln>
            <a:noFill/>
          </a:ln>
        </p:spPr>
      </p:pic>
      <p:pic>
        <p:nvPicPr>
          <p:cNvPr id="6" name="Google Shape;153;p22">
            <a:extLst>
              <a:ext uri="{FF2B5EF4-FFF2-40B4-BE49-F238E27FC236}">
                <a16:creationId xmlns:a16="http://schemas.microsoft.com/office/drawing/2014/main" id="{5A45428E-F9A5-6C8A-D144-AA6DA34389B7}"/>
              </a:ext>
            </a:extLst>
          </p:cNvPr>
          <p:cNvPicPr preferRelativeResize="0"/>
          <p:nvPr/>
        </p:nvPicPr>
        <p:blipFill>
          <a:blip r:embed="rId6">
            <a:alphaModFix/>
          </a:blip>
          <a:stretch>
            <a:fillRect/>
          </a:stretch>
        </p:blipFill>
        <p:spPr>
          <a:xfrm>
            <a:off x="1592908" y="1380860"/>
            <a:ext cx="824050" cy="824050"/>
          </a:xfrm>
          <a:prstGeom prst="rect">
            <a:avLst/>
          </a:prstGeom>
          <a:noFill/>
          <a:ln>
            <a:noFill/>
          </a:ln>
        </p:spPr>
      </p:pic>
      <p:pic>
        <p:nvPicPr>
          <p:cNvPr id="7" name="Google Shape;154;p22">
            <a:extLst>
              <a:ext uri="{FF2B5EF4-FFF2-40B4-BE49-F238E27FC236}">
                <a16:creationId xmlns:a16="http://schemas.microsoft.com/office/drawing/2014/main" id="{16EE1016-99A8-D7A0-2481-7B0AD6D5C2FE}"/>
              </a:ext>
            </a:extLst>
          </p:cNvPr>
          <p:cNvPicPr preferRelativeResize="0"/>
          <p:nvPr/>
        </p:nvPicPr>
        <p:blipFill>
          <a:blip r:embed="rId7">
            <a:alphaModFix/>
          </a:blip>
          <a:stretch>
            <a:fillRect/>
          </a:stretch>
        </p:blipFill>
        <p:spPr>
          <a:xfrm>
            <a:off x="2904349" y="1380860"/>
            <a:ext cx="824050" cy="824050"/>
          </a:xfrm>
          <a:prstGeom prst="rect">
            <a:avLst/>
          </a:prstGeom>
          <a:noFill/>
          <a:ln>
            <a:noFill/>
          </a:ln>
        </p:spPr>
      </p:pic>
      <p:pic>
        <p:nvPicPr>
          <p:cNvPr id="8" name="Google Shape;155;p22">
            <a:extLst>
              <a:ext uri="{FF2B5EF4-FFF2-40B4-BE49-F238E27FC236}">
                <a16:creationId xmlns:a16="http://schemas.microsoft.com/office/drawing/2014/main" id="{9E7080AC-3D9B-46EF-CE22-D18AD0F59C99}"/>
              </a:ext>
            </a:extLst>
          </p:cNvPr>
          <p:cNvPicPr preferRelativeResize="0"/>
          <p:nvPr/>
        </p:nvPicPr>
        <p:blipFill>
          <a:blip r:embed="rId8">
            <a:alphaModFix/>
          </a:blip>
          <a:stretch>
            <a:fillRect/>
          </a:stretch>
        </p:blipFill>
        <p:spPr>
          <a:xfrm>
            <a:off x="4159975" y="2692083"/>
            <a:ext cx="824050" cy="824050"/>
          </a:xfrm>
          <a:prstGeom prst="rect">
            <a:avLst/>
          </a:prstGeom>
          <a:noFill/>
          <a:ln>
            <a:noFill/>
          </a:ln>
        </p:spPr>
      </p:pic>
      <p:pic>
        <p:nvPicPr>
          <p:cNvPr id="9" name="Google Shape;156;p22">
            <a:extLst>
              <a:ext uri="{FF2B5EF4-FFF2-40B4-BE49-F238E27FC236}">
                <a16:creationId xmlns:a16="http://schemas.microsoft.com/office/drawing/2014/main" id="{4E60DA72-3D1D-CCEE-10D9-3049BEF6B2EB}"/>
              </a:ext>
            </a:extLst>
          </p:cNvPr>
          <p:cNvPicPr preferRelativeResize="0"/>
          <p:nvPr/>
        </p:nvPicPr>
        <p:blipFill>
          <a:blip r:embed="rId9">
            <a:alphaModFix/>
          </a:blip>
          <a:stretch>
            <a:fillRect/>
          </a:stretch>
        </p:blipFill>
        <p:spPr>
          <a:xfrm>
            <a:off x="4252963" y="1280610"/>
            <a:ext cx="1024550" cy="1024550"/>
          </a:xfrm>
          <a:prstGeom prst="rect">
            <a:avLst/>
          </a:prstGeom>
          <a:noFill/>
          <a:ln>
            <a:noFill/>
          </a:ln>
        </p:spPr>
      </p:pic>
      <p:pic>
        <p:nvPicPr>
          <p:cNvPr id="10" name="Google Shape;157;p22">
            <a:extLst>
              <a:ext uri="{FF2B5EF4-FFF2-40B4-BE49-F238E27FC236}">
                <a16:creationId xmlns:a16="http://schemas.microsoft.com/office/drawing/2014/main" id="{53243711-0719-5A27-7BE3-21A0C82A86DE}"/>
              </a:ext>
            </a:extLst>
          </p:cNvPr>
          <p:cNvPicPr preferRelativeResize="0"/>
          <p:nvPr/>
        </p:nvPicPr>
        <p:blipFill>
          <a:blip r:embed="rId10">
            <a:alphaModFix/>
          </a:blip>
          <a:stretch>
            <a:fillRect/>
          </a:stretch>
        </p:blipFill>
        <p:spPr>
          <a:xfrm>
            <a:off x="1215989" y="2479094"/>
            <a:ext cx="2684950" cy="2013700"/>
          </a:xfrm>
          <a:prstGeom prst="rect">
            <a:avLst/>
          </a:prstGeom>
          <a:noFill/>
          <a:ln>
            <a:noFill/>
          </a:ln>
        </p:spPr>
      </p:pic>
    </p:spTree>
    <p:extLst>
      <p:ext uri="{BB962C8B-B14F-4D97-AF65-F5344CB8AC3E}">
        <p14:creationId xmlns:p14="http://schemas.microsoft.com/office/powerpoint/2010/main" val="307991015"/>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2d7b31d1-67fd-4283-8f58-6f5b0d05fa5f">
      <Terms xmlns="http://schemas.microsoft.com/office/infopath/2007/PartnerControls"/>
    </lcf76f155ced4ddcb4097134ff3c332f>
  </documentManagement>
</p:properties>
</file>

<file path=customXml/item2.xml><?xml version="1.0" encoding="utf-8"?>
<ct:contentTypeSchema xmlns:ct="http://schemas.microsoft.com/office/2006/metadata/contentType" xmlns:ma="http://schemas.microsoft.com/office/2006/metadata/properties/metaAttributes" ct:_="" ma:_="" ma:contentTypeName="Documento" ma:contentTypeID="0x010100AED66637DD04984A81ACFA9FA42D327F" ma:contentTypeVersion="11" ma:contentTypeDescription="Creare un nuovo documento." ma:contentTypeScope="" ma:versionID="cf3f1c9e149df49478e7a89a416e3d15">
  <xsd:schema xmlns:xsd="http://www.w3.org/2001/XMLSchema" xmlns:xs="http://www.w3.org/2001/XMLSchema" xmlns:p="http://schemas.microsoft.com/office/2006/metadata/properties" xmlns:ns2="2d7b31d1-67fd-4283-8f58-6f5b0d05fa5f" targetNamespace="http://schemas.microsoft.com/office/2006/metadata/properties" ma:root="true" ma:fieldsID="6f3302402b32950b3dc6e00f5adc4cc4" ns2:_="">
    <xsd:import namespace="2d7b31d1-67fd-4283-8f58-6f5b0d05fa5f"/>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MediaServiceDateTaken" minOccurs="0"/>
                <xsd:element ref="ns2:MediaServiceGenerationTime" minOccurs="0"/>
                <xsd:element ref="ns2:MediaServiceEventHashCode" minOccurs="0"/>
                <xsd:element ref="ns2:MediaLengthInSeconds" minOccurs="0"/>
                <xsd:element ref="ns2:lcf76f155ced4ddcb4097134ff3c332f"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d7b31d1-67fd-4283-8f58-6f5b0d05fa5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ServiceDateTaken" ma:index="12" nillable="true" ma:displayName="MediaServiceDateTaken" ma:hidden="true" ma:indexed="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element name="lcf76f155ced4ddcb4097134ff3c332f" ma:index="17" nillable="true" ma:taxonomy="true" ma:internalName="lcf76f155ced4ddcb4097134ff3c332f" ma:taxonomyFieldName="MediaServiceImageTags" ma:displayName="Tag immagine" ma:readOnly="false" ma:fieldId="{5cf76f15-5ced-4ddc-b409-7134ff3c332f}" ma:taxonomyMulti="true" ma:sspId="e5505f8f-da62-40e5-a116-f08e7003152c" ma:termSetId="09814cd3-568e-fe90-9814-8d621ff8fb84" ma:anchorId="fba54fb3-c3e1-fe81-a776-ca4b69148c4d" ma:open="true" ma:isKeyword="false">
      <xsd:complexType>
        <xsd:sequence>
          <xsd:element ref="pc:Terms" minOccurs="0" maxOccurs="1"/>
        </xsd:sequence>
      </xsd:complexType>
    </xsd:element>
    <xsd:element name="MediaServiceOCR" ma:index="18" nillable="true" ma:displayName="Extracted Text"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i contenuto"/>
        <xsd:element ref="dc:title" minOccurs="0" maxOccurs="1" ma:index="4" ma:displayName="Tito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642C0EC-3CE4-4E1B-838D-FE52311264FB}">
  <ds:schemaRefs>
    <ds:schemaRef ds:uri="http://schemas.openxmlformats.org/package/2006/metadata/core-properties"/>
    <ds:schemaRef ds:uri="c9946a89-fe6f-4f72-9625-dc151d9df9a6"/>
    <ds:schemaRef ds:uri="http://schemas.microsoft.com/office/2006/documentManagement/types"/>
    <ds:schemaRef ds:uri="http://purl.org/dc/terms/"/>
    <ds:schemaRef ds:uri="http://purl.org/dc/dcmitype/"/>
    <ds:schemaRef ds:uri="http://schemas.microsoft.com/office/2006/metadata/properties"/>
    <ds:schemaRef ds:uri="http://www.w3.org/XML/1998/namespace"/>
    <ds:schemaRef ds:uri="http://schemas.microsoft.com/office/infopath/2007/PartnerControls"/>
    <ds:schemaRef ds:uri="1975365a-ab10-4aac-be40-b969ddd46798"/>
    <ds:schemaRef ds:uri="http://purl.org/dc/elements/1.1/"/>
    <ds:schemaRef ds:uri="2d7b31d1-67fd-4283-8f58-6f5b0d05fa5f"/>
  </ds:schemaRefs>
</ds:datastoreItem>
</file>

<file path=customXml/itemProps2.xml><?xml version="1.0" encoding="utf-8"?>
<ds:datastoreItem xmlns:ds="http://schemas.openxmlformats.org/officeDocument/2006/customXml" ds:itemID="{519F4338-49BB-4402-AC55-E13AF710128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d7b31d1-67fd-4283-8f58-6f5b0d05fa5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437BA81-EEB2-4098-9A0D-BAC837D094C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0</TotalTime>
  <Words>2265</Words>
  <Application>Microsoft Office PowerPoint</Application>
  <PresentationFormat>Presentazione su schermo (16:9)</PresentationFormat>
  <Paragraphs>228</Paragraphs>
  <Slides>46</Slides>
  <Notes>46</Notes>
  <HiddenSlides>0</HiddenSlides>
  <MMClips>0</MMClips>
  <ScaleCrop>false</ScaleCrop>
  <HeadingPairs>
    <vt:vector size="4" baseType="variant">
      <vt:variant>
        <vt:lpstr>Tema</vt:lpstr>
      </vt:variant>
      <vt:variant>
        <vt:i4>1</vt:i4>
      </vt:variant>
      <vt:variant>
        <vt:lpstr>Titoli diapositive</vt:lpstr>
      </vt:variant>
      <vt:variant>
        <vt:i4>46</vt:i4>
      </vt:variant>
    </vt:vector>
  </HeadingPairs>
  <TitlesOfParts>
    <vt:vector size="47" baseType="lpstr">
      <vt:lpstr>Simple Light</vt:lpstr>
      <vt:lpstr>CLARIN ERIC and CLARIN-IT</vt:lpstr>
      <vt:lpstr>Sources</vt:lpstr>
      <vt:lpstr>In this presentation</vt:lpstr>
      <vt:lpstr>A New Paradigm</vt:lpstr>
      <vt:lpstr>Open Science Practices</vt:lpstr>
      <vt:lpstr>FAIR Data</vt:lpstr>
      <vt:lpstr>A European Strategy</vt:lpstr>
      <vt:lpstr>How to ensure…</vt:lpstr>
      <vt:lpstr>CLARIN &amp; Language Resources</vt:lpstr>
      <vt:lpstr>What is CLARIN</vt:lpstr>
      <vt:lpstr>What is CLARIN</vt:lpstr>
      <vt:lpstr>CLARIN…</vt:lpstr>
      <vt:lpstr>CLARIN TODAY</vt:lpstr>
      <vt:lpstr>Centres offer Data, Tools and Services</vt:lpstr>
      <vt:lpstr>Presentazione standard di PowerPoint</vt:lpstr>
      <vt:lpstr>The technical infrastructure</vt:lpstr>
      <vt:lpstr>FAIR principles in CLARIN</vt:lpstr>
      <vt:lpstr>CLARIN-IT</vt:lpstr>
      <vt:lpstr>CLARIN-IT</vt:lpstr>
      <vt:lpstr>Humanities and Heritage Italian Open Science Cloud</vt:lpstr>
      <vt:lpstr>The H2IOSC project</vt:lpstr>
      <vt:lpstr>CLARIN for H2IOSC</vt:lpstr>
      <vt:lpstr>The CLARIN portal</vt:lpstr>
      <vt:lpstr>CLARIN Core Services</vt:lpstr>
      <vt:lpstr>How to access CLARIN services</vt:lpstr>
      <vt:lpstr>Sign In via the CLARIN Service Provider Federation</vt:lpstr>
      <vt:lpstr>CLARIN Account Registration</vt:lpstr>
      <vt:lpstr>Depositing Services</vt:lpstr>
      <vt:lpstr>Depositing Services</vt:lpstr>
      <vt:lpstr>ILC4CLARIN</vt:lpstr>
      <vt:lpstr>ILC4CLARIN Repository</vt:lpstr>
      <vt:lpstr>Example of a Corpus in ILC4CLARIN </vt:lpstr>
      <vt:lpstr>Exercise 1</vt:lpstr>
      <vt:lpstr>Finding Published Language Resources</vt:lpstr>
      <vt:lpstr>Searching Across Text Collections</vt:lpstr>
      <vt:lpstr>Federated Content Search</vt:lpstr>
      <vt:lpstr>Finding and Querying Corpora</vt:lpstr>
      <vt:lpstr>Finding a Language Processing Tool</vt:lpstr>
      <vt:lpstr>Using Published Language Resources and Tools</vt:lpstr>
      <vt:lpstr>Exercise 2</vt:lpstr>
      <vt:lpstr>CLARIN Knowledge Infrastructure</vt:lpstr>
      <vt:lpstr>K-Centres &amp; DH: DipText-KC</vt:lpstr>
      <vt:lpstr>Activities of the DipText-KC</vt:lpstr>
      <vt:lpstr>CLARIN Learning Resources</vt:lpstr>
      <vt:lpstr>Stay updated</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Titolo, titolo, titolo titolo </dc:title>
  <cp:lastModifiedBy>GIULIA PEDONESE</cp:lastModifiedBy>
  <cp:revision>187</cp:revision>
  <dcterms:modified xsi:type="dcterms:W3CDTF">2024-04-12T14:46:24Z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0x010100AED66637DD04984A81ACFA9FA42D327F</vt:lpwstr>
  </property>
  <property fmtid="{D5CDD505-2E9C-101B-9397-08002B2CF9AE}" pid="3" name="MediaServiceImageTags">
    <vt:lpwstr/>
  </property>
</Properties>
</file>